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7" r:id="rId12"/>
    <p:sldId id="268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071F4-11FD-1862-8CEF-8BE0BBB54E80}" v="246" dt="2025-10-24T13:35:28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>
        <p:scale>
          <a:sx n="76" d="100"/>
          <a:sy n="76" d="100"/>
        </p:scale>
        <p:origin x="-498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97C65-96B3-47BC-AAFF-FDB78BB9798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40DA9D-A08E-45B9-A55D-F877DEB7C2AF}">
      <dgm:prSet/>
      <dgm:spPr/>
      <dgm:t>
        <a:bodyPr/>
        <a:lstStyle/>
        <a:p>
          <a:r>
            <a:rPr lang="pt-BR" b="1"/>
            <a:t>Complexidade Fiscal</a:t>
          </a:r>
          <a:endParaRPr lang="en-US"/>
        </a:p>
      </dgm:t>
    </dgm:pt>
    <dgm:pt modelId="{65F8920E-B3C6-41B7-8BA4-7EE475B8D790}" type="parTrans" cxnId="{9CF99BEB-14F8-45DB-B4F2-E08BE58CFAEB}">
      <dgm:prSet/>
      <dgm:spPr/>
      <dgm:t>
        <a:bodyPr/>
        <a:lstStyle/>
        <a:p>
          <a:endParaRPr lang="en-US"/>
        </a:p>
      </dgm:t>
    </dgm:pt>
    <dgm:pt modelId="{B1B2D7EA-6700-4F32-BF4A-98462E307109}" type="sibTrans" cxnId="{9CF99BEB-14F8-45DB-B4F2-E08BE58CFA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59D532-A203-46FA-9869-7D9169D4B9A7}">
      <dgm:prSet/>
      <dgm:spPr/>
      <dgm:t>
        <a:bodyPr/>
        <a:lstStyle/>
        <a:p>
          <a:r>
            <a:rPr lang="pt-BR"/>
            <a:t>Micro e pequenas empresas enfrentam dificuldades para interpretar dados fiscais de forma ágil e estratégica, lidando com lógicas tributárias complexas de ICMS, IPI e PIS/COFINS.</a:t>
          </a:r>
          <a:endParaRPr lang="en-US"/>
        </a:p>
      </dgm:t>
    </dgm:pt>
    <dgm:pt modelId="{40AC4C08-E0D7-41C2-9B66-4F89328C641B}" type="parTrans" cxnId="{79CC8E1E-1608-44B0-B76B-66A94F3C006F}">
      <dgm:prSet/>
      <dgm:spPr/>
      <dgm:t>
        <a:bodyPr/>
        <a:lstStyle/>
        <a:p>
          <a:endParaRPr lang="en-US"/>
        </a:p>
      </dgm:t>
    </dgm:pt>
    <dgm:pt modelId="{1F502D7C-5925-4FCA-8711-BB2833207005}" type="sibTrans" cxnId="{79CC8E1E-1608-44B0-B76B-66A94F3C006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1D3844-A655-425C-B76E-BF1E5FB482C9}">
      <dgm:prSet/>
      <dgm:spPr/>
      <dgm:t>
        <a:bodyPr/>
        <a:lstStyle/>
        <a:p>
          <a:r>
            <a:rPr lang="pt-BR" b="1"/>
            <a:t>Nossa Solução</a:t>
          </a:r>
          <a:endParaRPr lang="en-US"/>
        </a:p>
      </dgm:t>
    </dgm:pt>
    <dgm:pt modelId="{DC1A5093-4E3A-408E-B9C6-C74509E4E0DC}" type="parTrans" cxnId="{C68319DA-C6BD-44DD-A9AA-1145E548B44E}">
      <dgm:prSet/>
      <dgm:spPr/>
      <dgm:t>
        <a:bodyPr/>
        <a:lstStyle/>
        <a:p>
          <a:endParaRPr lang="en-US"/>
        </a:p>
      </dgm:t>
    </dgm:pt>
    <dgm:pt modelId="{C41B12CB-7484-4126-A80D-29489F4EBB04}" type="sibTrans" cxnId="{C68319DA-C6BD-44DD-A9AA-1145E548B4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0A39C9-71B5-40F9-8C2A-ACC270D8220B}">
      <dgm:prSet/>
      <dgm:spPr/>
      <dgm:t>
        <a:bodyPr/>
        <a:lstStyle/>
        <a:p>
          <a:r>
            <a:rPr lang="pt-BR"/>
            <a:t>Sistema automatizado que transforma o ambiente contábil em uma experiência acessível, rápida e confiável através de IA e análises inteligentes.</a:t>
          </a:r>
          <a:endParaRPr lang="en-US"/>
        </a:p>
      </dgm:t>
    </dgm:pt>
    <dgm:pt modelId="{5D697018-B106-47A4-9150-859F4A42DC53}" type="parTrans" cxnId="{6EB60AB2-C966-4AA7-AE9A-28C46E41B6A7}">
      <dgm:prSet/>
      <dgm:spPr/>
      <dgm:t>
        <a:bodyPr/>
        <a:lstStyle/>
        <a:p>
          <a:endParaRPr lang="en-US"/>
        </a:p>
      </dgm:t>
    </dgm:pt>
    <dgm:pt modelId="{53F32ADB-F156-46D4-949F-10B75E167D19}" type="sibTrans" cxnId="{6EB60AB2-C966-4AA7-AE9A-28C46E41B6A7}">
      <dgm:prSet/>
      <dgm:spPr/>
      <dgm:t>
        <a:bodyPr/>
        <a:lstStyle/>
        <a:p>
          <a:endParaRPr lang="en-US"/>
        </a:p>
      </dgm:t>
    </dgm:pt>
    <dgm:pt modelId="{36524755-C6D5-474B-8CDF-05D7D912BF27}" type="pres">
      <dgm:prSet presAssocID="{9B797C65-96B3-47BC-AAFF-FDB78BB9798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7566A1B-4F4F-47F6-A656-D5CE03216BC1}" type="pres">
      <dgm:prSet presAssocID="{3F40DA9D-A08E-45B9-A55D-F877DEB7C2A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5331BF-78A1-4F2E-AE32-E2C0492507AF}" type="pres">
      <dgm:prSet presAssocID="{B1B2D7EA-6700-4F32-BF4A-98462E307109}" presName="spacer" presStyleCnt="0"/>
      <dgm:spPr/>
    </dgm:pt>
    <dgm:pt modelId="{77EBE9B2-8166-4434-A4A4-9A9D994F3458}" type="pres">
      <dgm:prSet presAssocID="{F159D532-A203-46FA-9869-7D9169D4B9A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BC1EF8B-2955-42B0-902B-8F02A2F82123}" type="pres">
      <dgm:prSet presAssocID="{1F502D7C-5925-4FCA-8711-BB2833207005}" presName="spacer" presStyleCnt="0"/>
      <dgm:spPr/>
    </dgm:pt>
    <dgm:pt modelId="{A25C870C-DF33-4BD7-B2E8-AC8DF19BE4D6}" type="pres">
      <dgm:prSet presAssocID="{2F1D3844-A655-425C-B76E-BF1E5FB482C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35BBEA0-4102-48DE-9E94-C2C3C6DEA07B}" type="pres">
      <dgm:prSet presAssocID="{C41B12CB-7484-4126-A80D-29489F4EBB04}" presName="spacer" presStyleCnt="0"/>
      <dgm:spPr/>
    </dgm:pt>
    <dgm:pt modelId="{8954974B-29BE-447D-BCC7-82126B48A328}" type="pres">
      <dgm:prSet presAssocID="{730A39C9-71B5-40F9-8C2A-ACC270D8220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1B5A036-9009-49CB-91DD-6BD307B6A0D8}" type="presOf" srcId="{F159D532-A203-46FA-9869-7D9169D4B9A7}" destId="{77EBE9B2-8166-4434-A4A4-9A9D994F3458}" srcOrd="0" destOrd="0" presId="urn:microsoft.com/office/officeart/2005/8/layout/vList2"/>
    <dgm:cxn modelId="{03227F0F-718B-489B-945F-F55450521700}" type="presOf" srcId="{730A39C9-71B5-40F9-8C2A-ACC270D8220B}" destId="{8954974B-29BE-447D-BCC7-82126B48A328}" srcOrd="0" destOrd="0" presId="urn:microsoft.com/office/officeart/2005/8/layout/vList2"/>
    <dgm:cxn modelId="{C98F10CC-659E-479B-8571-317329218D37}" type="presOf" srcId="{3F40DA9D-A08E-45B9-A55D-F877DEB7C2AF}" destId="{87566A1B-4F4F-47F6-A656-D5CE03216BC1}" srcOrd="0" destOrd="0" presId="urn:microsoft.com/office/officeart/2005/8/layout/vList2"/>
    <dgm:cxn modelId="{6EB60AB2-C966-4AA7-AE9A-28C46E41B6A7}" srcId="{9B797C65-96B3-47BC-AAFF-FDB78BB97980}" destId="{730A39C9-71B5-40F9-8C2A-ACC270D8220B}" srcOrd="3" destOrd="0" parTransId="{5D697018-B106-47A4-9150-859F4A42DC53}" sibTransId="{53F32ADB-F156-46D4-949F-10B75E167D19}"/>
    <dgm:cxn modelId="{26D0791C-00F8-4B7A-B218-C007DFF3C13B}" type="presOf" srcId="{9B797C65-96B3-47BC-AAFF-FDB78BB97980}" destId="{36524755-C6D5-474B-8CDF-05D7D912BF27}" srcOrd="0" destOrd="0" presId="urn:microsoft.com/office/officeart/2005/8/layout/vList2"/>
    <dgm:cxn modelId="{9CF99BEB-14F8-45DB-B4F2-E08BE58CFAEB}" srcId="{9B797C65-96B3-47BC-AAFF-FDB78BB97980}" destId="{3F40DA9D-A08E-45B9-A55D-F877DEB7C2AF}" srcOrd="0" destOrd="0" parTransId="{65F8920E-B3C6-41B7-8BA4-7EE475B8D790}" sibTransId="{B1B2D7EA-6700-4F32-BF4A-98462E307109}"/>
    <dgm:cxn modelId="{C68319DA-C6BD-44DD-A9AA-1145E548B44E}" srcId="{9B797C65-96B3-47BC-AAFF-FDB78BB97980}" destId="{2F1D3844-A655-425C-B76E-BF1E5FB482C9}" srcOrd="2" destOrd="0" parTransId="{DC1A5093-4E3A-408E-B9C6-C74509E4E0DC}" sibTransId="{C41B12CB-7484-4126-A80D-29489F4EBB04}"/>
    <dgm:cxn modelId="{79CC8E1E-1608-44B0-B76B-66A94F3C006F}" srcId="{9B797C65-96B3-47BC-AAFF-FDB78BB97980}" destId="{F159D532-A203-46FA-9869-7D9169D4B9A7}" srcOrd="1" destOrd="0" parTransId="{40AC4C08-E0D7-41C2-9B66-4F89328C641B}" sibTransId="{1F502D7C-5925-4FCA-8711-BB2833207005}"/>
    <dgm:cxn modelId="{D67F9EEC-BCF6-41CA-B060-7848E8CDEA87}" type="presOf" srcId="{2F1D3844-A655-425C-B76E-BF1E5FB482C9}" destId="{A25C870C-DF33-4BD7-B2E8-AC8DF19BE4D6}" srcOrd="0" destOrd="0" presId="urn:microsoft.com/office/officeart/2005/8/layout/vList2"/>
    <dgm:cxn modelId="{350E64FB-7AB6-4040-8CF1-B2257A320732}" type="presParOf" srcId="{36524755-C6D5-474B-8CDF-05D7D912BF27}" destId="{87566A1B-4F4F-47F6-A656-D5CE03216BC1}" srcOrd="0" destOrd="0" presId="urn:microsoft.com/office/officeart/2005/8/layout/vList2"/>
    <dgm:cxn modelId="{B0EF7D14-6190-4314-B2EA-1E7D151BF698}" type="presParOf" srcId="{36524755-C6D5-474B-8CDF-05D7D912BF27}" destId="{EB5331BF-78A1-4F2E-AE32-E2C0492507AF}" srcOrd="1" destOrd="0" presId="urn:microsoft.com/office/officeart/2005/8/layout/vList2"/>
    <dgm:cxn modelId="{54537386-F8B4-482E-B00D-2B42D16A8A48}" type="presParOf" srcId="{36524755-C6D5-474B-8CDF-05D7D912BF27}" destId="{77EBE9B2-8166-4434-A4A4-9A9D994F3458}" srcOrd="2" destOrd="0" presId="urn:microsoft.com/office/officeart/2005/8/layout/vList2"/>
    <dgm:cxn modelId="{C74C4F7E-A38E-42D2-A444-8C707B4D469B}" type="presParOf" srcId="{36524755-C6D5-474B-8CDF-05D7D912BF27}" destId="{2BC1EF8B-2955-42B0-902B-8F02A2F82123}" srcOrd="3" destOrd="0" presId="urn:microsoft.com/office/officeart/2005/8/layout/vList2"/>
    <dgm:cxn modelId="{1A860106-4F5E-408B-BDC4-A5B80A2DBF71}" type="presParOf" srcId="{36524755-C6D5-474B-8CDF-05D7D912BF27}" destId="{A25C870C-DF33-4BD7-B2E8-AC8DF19BE4D6}" srcOrd="4" destOrd="0" presId="urn:microsoft.com/office/officeart/2005/8/layout/vList2"/>
    <dgm:cxn modelId="{332720F3-BE2D-455E-9450-237C9D4DA677}" type="presParOf" srcId="{36524755-C6D5-474B-8CDF-05D7D912BF27}" destId="{935BBEA0-4102-48DE-9E94-C2C3C6DEA07B}" srcOrd="5" destOrd="0" presId="urn:microsoft.com/office/officeart/2005/8/layout/vList2"/>
    <dgm:cxn modelId="{8B29BEBB-3B2B-4DCF-9F3F-CB90010B79E2}" type="presParOf" srcId="{36524755-C6D5-474B-8CDF-05D7D912BF27}" destId="{8954974B-29BE-447D-BCC7-82126B48A32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A5BBE8-8E14-4AB5-A9DD-27CFDB31232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6D14393-7FEE-450D-B47B-95586ECB0F3B}">
      <dgm:prSet/>
      <dgm:spPr/>
      <dgm:t>
        <a:bodyPr/>
        <a:lstStyle/>
        <a:p>
          <a:r>
            <a:rPr lang="pt-BR" b="1"/>
            <a:t>Detecção Automática</a:t>
          </a:r>
          <a:endParaRPr lang="en-US"/>
        </a:p>
      </dgm:t>
    </dgm:pt>
    <dgm:pt modelId="{B0BD48F8-5B6C-41D9-8185-D8DA98F08C27}" type="parTrans" cxnId="{A12AA2C5-4CF7-44F1-833A-35615B84F3BA}">
      <dgm:prSet/>
      <dgm:spPr/>
      <dgm:t>
        <a:bodyPr/>
        <a:lstStyle/>
        <a:p>
          <a:endParaRPr lang="en-US"/>
        </a:p>
      </dgm:t>
    </dgm:pt>
    <dgm:pt modelId="{A3B3DBD1-8CCC-410C-9AD3-81A969A584D5}" type="sibTrans" cxnId="{A12AA2C5-4CF7-44F1-833A-35615B84F3BA}">
      <dgm:prSet/>
      <dgm:spPr/>
      <dgm:t>
        <a:bodyPr/>
        <a:lstStyle/>
        <a:p>
          <a:endParaRPr lang="en-US"/>
        </a:p>
      </dgm:t>
    </dgm:pt>
    <dgm:pt modelId="{848B2C30-C98E-43D0-BC18-6E2A6AC39AC1}">
      <dgm:prSet/>
      <dgm:spPr/>
      <dgm:t>
        <a:bodyPr/>
        <a:lstStyle/>
        <a:p>
          <a:r>
            <a:rPr lang="pt-BR"/>
            <a:t>Análises estatísticas identificam desvios nos valores de notas e inconsistências entre cabeçalhos e itens.</a:t>
          </a:r>
          <a:endParaRPr lang="en-US"/>
        </a:p>
      </dgm:t>
    </dgm:pt>
    <dgm:pt modelId="{9D4EA962-F2E5-4CE5-9BDF-F3485CF6E998}" type="parTrans" cxnId="{5796D243-FD30-4F6B-8F42-F4066B9727D0}">
      <dgm:prSet/>
      <dgm:spPr/>
      <dgm:t>
        <a:bodyPr/>
        <a:lstStyle/>
        <a:p>
          <a:endParaRPr lang="en-US"/>
        </a:p>
      </dgm:t>
    </dgm:pt>
    <dgm:pt modelId="{B3BAFEEB-3CA8-44A2-974A-2CDDCA0189F8}" type="sibTrans" cxnId="{5796D243-FD30-4F6B-8F42-F4066B9727D0}">
      <dgm:prSet/>
      <dgm:spPr/>
      <dgm:t>
        <a:bodyPr/>
        <a:lstStyle/>
        <a:p>
          <a:endParaRPr lang="en-US"/>
        </a:p>
      </dgm:t>
    </dgm:pt>
    <dgm:pt modelId="{506C9C4D-1BC0-4E3B-867F-FC2C1E1454B2}">
      <dgm:prSet/>
      <dgm:spPr/>
      <dgm:t>
        <a:bodyPr/>
        <a:lstStyle/>
        <a:p>
          <a:r>
            <a:rPr lang="pt-BR"/>
            <a:t>Outliers acima de três desvios-padrão</a:t>
          </a:r>
          <a:endParaRPr lang="en-US"/>
        </a:p>
      </dgm:t>
    </dgm:pt>
    <dgm:pt modelId="{365E18D6-5AE8-4217-BAC6-63B580E34003}" type="parTrans" cxnId="{DCEA93C7-2F4A-4C54-A3A6-D4E3B0DEED00}">
      <dgm:prSet/>
      <dgm:spPr/>
      <dgm:t>
        <a:bodyPr/>
        <a:lstStyle/>
        <a:p>
          <a:endParaRPr lang="en-US"/>
        </a:p>
      </dgm:t>
    </dgm:pt>
    <dgm:pt modelId="{7B92738F-955E-4E40-B357-1D1AEFAC76E4}" type="sibTrans" cxnId="{DCEA93C7-2F4A-4C54-A3A6-D4E3B0DEED00}">
      <dgm:prSet/>
      <dgm:spPr/>
      <dgm:t>
        <a:bodyPr/>
        <a:lstStyle/>
        <a:p>
          <a:endParaRPr lang="en-US"/>
        </a:p>
      </dgm:t>
    </dgm:pt>
    <dgm:pt modelId="{FEBF12FC-AB70-4684-984A-718D37218B93}">
      <dgm:prSet/>
      <dgm:spPr/>
      <dgm:t>
        <a:bodyPr/>
        <a:lstStyle/>
        <a:p>
          <a:r>
            <a:rPr lang="pt-BR"/>
            <a:t>Comparação de valores tributados por UF</a:t>
          </a:r>
          <a:endParaRPr lang="en-US"/>
        </a:p>
      </dgm:t>
    </dgm:pt>
    <dgm:pt modelId="{473BA925-AABD-4909-A67F-2040C4D6D386}" type="parTrans" cxnId="{F057F8C0-FAEC-4086-A2E8-3F248F3792F9}">
      <dgm:prSet/>
      <dgm:spPr/>
      <dgm:t>
        <a:bodyPr/>
        <a:lstStyle/>
        <a:p>
          <a:endParaRPr lang="en-US"/>
        </a:p>
      </dgm:t>
    </dgm:pt>
    <dgm:pt modelId="{90DF5A3F-07E1-4435-BAF3-67289371EFA2}" type="sibTrans" cxnId="{F057F8C0-FAEC-4086-A2E8-3F248F3792F9}">
      <dgm:prSet/>
      <dgm:spPr/>
      <dgm:t>
        <a:bodyPr/>
        <a:lstStyle/>
        <a:p>
          <a:endParaRPr lang="en-US"/>
        </a:p>
      </dgm:t>
    </dgm:pt>
    <dgm:pt modelId="{D8741D0F-45EA-4668-9B8A-6409D80A5C34}">
      <dgm:prSet/>
      <dgm:spPr/>
      <dgm:t>
        <a:bodyPr/>
        <a:lstStyle/>
        <a:p>
          <a:r>
            <a:rPr lang="pt-BR"/>
            <a:t>Cálculo dinâmico baseado em alíquotas oficiais</a:t>
          </a:r>
          <a:endParaRPr lang="en-US"/>
        </a:p>
      </dgm:t>
    </dgm:pt>
    <dgm:pt modelId="{C84A09FA-0167-4624-92E3-6FF331B81438}" type="parTrans" cxnId="{36081192-C588-471E-80B9-48C38308A0B4}">
      <dgm:prSet/>
      <dgm:spPr/>
      <dgm:t>
        <a:bodyPr/>
        <a:lstStyle/>
        <a:p>
          <a:endParaRPr lang="en-US"/>
        </a:p>
      </dgm:t>
    </dgm:pt>
    <dgm:pt modelId="{FA1BB6E8-6A5A-4931-ACC4-2D13DEDF6DD6}" type="sibTrans" cxnId="{36081192-C588-471E-80B9-48C38308A0B4}">
      <dgm:prSet/>
      <dgm:spPr/>
      <dgm:t>
        <a:bodyPr/>
        <a:lstStyle/>
        <a:p>
          <a:endParaRPr lang="en-US"/>
        </a:p>
      </dgm:t>
    </dgm:pt>
    <dgm:pt modelId="{12A68797-13D2-46DD-AC24-02FD915CDCA9}" type="pres">
      <dgm:prSet presAssocID="{97A5BBE8-8E14-4AB5-A9DD-27CFDB31232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BE8CC62-018A-4B07-8FD4-360580A669FC}" type="pres">
      <dgm:prSet presAssocID="{56D14393-7FEE-450D-B47B-95586ECB0F3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6D248A4-535D-4516-B1EA-FAB22FC8CB7E}" type="pres">
      <dgm:prSet presAssocID="{A3B3DBD1-8CCC-410C-9AD3-81A969A584D5}" presName="spacer" presStyleCnt="0"/>
      <dgm:spPr/>
    </dgm:pt>
    <dgm:pt modelId="{58106CE0-6B5E-426F-91C7-F9F20374FE0F}" type="pres">
      <dgm:prSet presAssocID="{848B2C30-C98E-43D0-BC18-6E2A6AC39AC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CD7C23D-C82C-4C02-8DAB-D37B72DFFEB3}" type="pres">
      <dgm:prSet presAssocID="{B3BAFEEB-3CA8-44A2-974A-2CDDCA0189F8}" presName="spacer" presStyleCnt="0"/>
      <dgm:spPr/>
    </dgm:pt>
    <dgm:pt modelId="{2F49F90E-786E-4263-8BFF-C95F63EB4DDB}" type="pres">
      <dgm:prSet presAssocID="{506C9C4D-1BC0-4E3B-867F-FC2C1E1454B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8F29CE6-FE2A-460F-B8B0-04AE284ECD6F}" type="pres">
      <dgm:prSet presAssocID="{7B92738F-955E-4E40-B357-1D1AEFAC76E4}" presName="spacer" presStyleCnt="0"/>
      <dgm:spPr/>
    </dgm:pt>
    <dgm:pt modelId="{5D38C374-B0F5-49DE-81AC-FBBAA73C4FDF}" type="pres">
      <dgm:prSet presAssocID="{FEBF12FC-AB70-4684-984A-718D37218B9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65251E-939D-427E-B785-FC4AE4EC1819}" type="pres">
      <dgm:prSet presAssocID="{90DF5A3F-07E1-4435-BAF3-67289371EFA2}" presName="spacer" presStyleCnt="0"/>
      <dgm:spPr/>
    </dgm:pt>
    <dgm:pt modelId="{9484B10D-96CE-459F-AD2F-1A522F506FA9}" type="pres">
      <dgm:prSet presAssocID="{D8741D0F-45EA-4668-9B8A-6409D80A5C3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12AA2C5-4CF7-44F1-833A-35615B84F3BA}" srcId="{97A5BBE8-8E14-4AB5-A9DD-27CFDB312328}" destId="{56D14393-7FEE-450D-B47B-95586ECB0F3B}" srcOrd="0" destOrd="0" parTransId="{B0BD48F8-5B6C-41D9-8185-D8DA98F08C27}" sibTransId="{A3B3DBD1-8CCC-410C-9AD3-81A969A584D5}"/>
    <dgm:cxn modelId="{05B9EB9E-5808-45BF-94B1-CB14622992B6}" type="presOf" srcId="{56D14393-7FEE-450D-B47B-95586ECB0F3B}" destId="{8BE8CC62-018A-4B07-8FD4-360580A669FC}" srcOrd="0" destOrd="0" presId="urn:microsoft.com/office/officeart/2005/8/layout/vList2"/>
    <dgm:cxn modelId="{0712D41C-6A58-466F-AE95-DFC2BF0AC85A}" type="presOf" srcId="{848B2C30-C98E-43D0-BC18-6E2A6AC39AC1}" destId="{58106CE0-6B5E-426F-91C7-F9F20374FE0F}" srcOrd="0" destOrd="0" presId="urn:microsoft.com/office/officeart/2005/8/layout/vList2"/>
    <dgm:cxn modelId="{36081192-C588-471E-80B9-48C38308A0B4}" srcId="{97A5BBE8-8E14-4AB5-A9DD-27CFDB312328}" destId="{D8741D0F-45EA-4668-9B8A-6409D80A5C34}" srcOrd="4" destOrd="0" parTransId="{C84A09FA-0167-4624-92E3-6FF331B81438}" sibTransId="{FA1BB6E8-6A5A-4931-ACC4-2D13DEDF6DD6}"/>
    <dgm:cxn modelId="{F057F8C0-FAEC-4086-A2E8-3F248F3792F9}" srcId="{97A5BBE8-8E14-4AB5-A9DD-27CFDB312328}" destId="{FEBF12FC-AB70-4684-984A-718D37218B93}" srcOrd="3" destOrd="0" parTransId="{473BA925-AABD-4909-A67F-2040C4D6D386}" sibTransId="{90DF5A3F-07E1-4435-BAF3-67289371EFA2}"/>
    <dgm:cxn modelId="{5796D243-FD30-4F6B-8F42-F4066B9727D0}" srcId="{97A5BBE8-8E14-4AB5-A9DD-27CFDB312328}" destId="{848B2C30-C98E-43D0-BC18-6E2A6AC39AC1}" srcOrd="1" destOrd="0" parTransId="{9D4EA962-F2E5-4CE5-9BDF-F3485CF6E998}" sibTransId="{B3BAFEEB-3CA8-44A2-974A-2CDDCA0189F8}"/>
    <dgm:cxn modelId="{DCEA93C7-2F4A-4C54-A3A6-D4E3B0DEED00}" srcId="{97A5BBE8-8E14-4AB5-A9DD-27CFDB312328}" destId="{506C9C4D-1BC0-4E3B-867F-FC2C1E1454B2}" srcOrd="2" destOrd="0" parTransId="{365E18D6-5AE8-4217-BAC6-63B580E34003}" sibTransId="{7B92738F-955E-4E40-B357-1D1AEFAC76E4}"/>
    <dgm:cxn modelId="{441D44FC-5A68-442C-8406-3688D209E758}" type="presOf" srcId="{97A5BBE8-8E14-4AB5-A9DD-27CFDB312328}" destId="{12A68797-13D2-46DD-AC24-02FD915CDCA9}" srcOrd="0" destOrd="0" presId="urn:microsoft.com/office/officeart/2005/8/layout/vList2"/>
    <dgm:cxn modelId="{08E123D5-3709-4A4B-9CA6-8D6D0DF1B333}" type="presOf" srcId="{FEBF12FC-AB70-4684-984A-718D37218B93}" destId="{5D38C374-B0F5-49DE-81AC-FBBAA73C4FDF}" srcOrd="0" destOrd="0" presId="urn:microsoft.com/office/officeart/2005/8/layout/vList2"/>
    <dgm:cxn modelId="{0B288106-1DE6-42B4-911C-790977736B44}" type="presOf" srcId="{506C9C4D-1BC0-4E3B-867F-FC2C1E1454B2}" destId="{2F49F90E-786E-4263-8BFF-C95F63EB4DDB}" srcOrd="0" destOrd="0" presId="urn:microsoft.com/office/officeart/2005/8/layout/vList2"/>
    <dgm:cxn modelId="{709D4130-5719-4E73-8EDE-40419071CD32}" type="presOf" srcId="{D8741D0F-45EA-4668-9B8A-6409D80A5C34}" destId="{9484B10D-96CE-459F-AD2F-1A522F506FA9}" srcOrd="0" destOrd="0" presId="urn:microsoft.com/office/officeart/2005/8/layout/vList2"/>
    <dgm:cxn modelId="{26409272-CC50-4D59-920C-39298FC92E70}" type="presParOf" srcId="{12A68797-13D2-46DD-AC24-02FD915CDCA9}" destId="{8BE8CC62-018A-4B07-8FD4-360580A669FC}" srcOrd="0" destOrd="0" presId="urn:microsoft.com/office/officeart/2005/8/layout/vList2"/>
    <dgm:cxn modelId="{5AF87E1B-085B-4DED-A49D-5247CD49B29B}" type="presParOf" srcId="{12A68797-13D2-46DD-AC24-02FD915CDCA9}" destId="{56D248A4-535D-4516-B1EA-FAB22FC8CB7E}" srcOrd="1" destOrd="0" presId="urn:microsoft.com/office/officeart/2005/8/layout/vList2"/>
    <dgm:cxn modelId="{530DC128-8E7F-4CD6-966B-88741AC352BD}" type="presParOf" srcId="{12A68797-13D2-46DD-AC24-02FD915CDCA9}" destId="{58106CE0-6B5E-426F-91C7-F9F20374FE0F}" srcOrd="2" destOrd="0" presId="urn:microsoft.com/office/officeart/2005/8/layout/vList2"/>
    <dgm:cxn modelId="{F59F0FF8-CAC0-42EB-8B0A-BCBAB5F13BE7}" type="presParOf" srcId="{12A68797-13D2-46DD-AC24-02FD915CDCA9}" destId="{5CD7C23D-C82C-4C02-8DAB-D37B72DFFEB3}" srcOrd="3" destOrd="0" presId="urn:microsoft.com/office/officeart/2005/8/layout/vList2"/>
    <dgm:cxn modelId="{BC5F55FA-F82F-4044-814B-217EAB0A898E}" type="presParOf" srcId="{12A68797-13D2-46DD-AC24-02FD915CDCA9}" destId="{2F49F90E-786E-4263-8BFF-C95F63EB4DDB}" srcOrd="4" destOrd="0" presId="urn:microsoft.com/office/officeart/2005/8/layout/vList2"/>
    <dgm:cxn modelId="{FA5B15A1-5BB3-4D3F-84AD-E063D9AC7E59}" type="presParOf" srcId="{12A68797-13D2-46DD-AC24-02FD915CDCA9}" destId="{D8F29CE6-FE2A-460F-B8B0-04AE284ECD6F}" srcOrd="5" destOrd="0" presId="urn:microsoft.com/office/officeart/2005/8/layout/vList2"/>
    <dgm:cxn modelId="{3D798E13-2E03-430C-A357-4808690B0908}" type="presParOf" srcId="{12A68797-13D2-46DD-AC24-02FD915CDCA9}" destId="{5D38C374-B0F5-49DE-81AC-FBBAA73C4FDF}" srcOrd="6" destOrd="0" presId="urn:microsoft.com/office/officeart/2005/8/layout/vList2"/>
    <dgm:cxn modelId="{D46EA1A0-B71F-4721-B0C9-FFBBA8BFBE94}" type="presParOf" srcId="{12A68797-13D2-46DD-AC24-02FD915CDCA9}" destId="{C965251E-939D-427E-B785-FC4AE4EC1819}" srcOrd="7" destOrd="0" presId="urn:microsoft.com/office/officeart/2005/8/layout/vList2"/>
    <dgm:cxn modelId="{CF44BAAA-3207-4D3C-AEF3-6F697354003A}" type="presParOf" srcId="{12A68797-13D2-46DD-AC24-02FD915CDCA9}" destId="{9484B10D-96CE-459F-AD2F-1A522F506FA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227AFD-DDEB-4BCB-A811-EB9680A7BE1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3777AB-165E-4C40-B9E0-AF17A2F2BD55}">
      <dgm:prSet/>
      <dgm:spPr/>
      <dgm:t>
        <a:bodyPr/>
        <a:lstStyle/>
        <a:p>
          <a:r>
            <a:rPr lang="pt-BR" b="1"/>
            <a:t>Redução no Tempo</a:t>
          </a:r>
          <a:endParaRPr lang="en-US"/>
        </a:p>
      </dgm:t>
    </dgm:pt>
    <dgm:pt modelId="{AC615F32-063F-4C35-A1F6-7685BF428D6C}" type="parTrans" cxnId="{6865717B-DEA6-42AB-AA55-90065BEA4946}">
      <dgm:prSet/>
      <dgm:spPr/>
      <dgm:t>
        <a:bodyPr/>
        <a:lstStyle/>
        <a:p>
          <a:endParaRPr lang="en-US"/>
        </a:p>
      </dgm:t>
    </dgm:pt>
    <dgm:pt modelId="{B68763FF-817A-4F3E-AFFA-9BBD79803C52}" type="sibTrans" cxnId="{6865717B-DEA6-42AB-AA55-90065BEA4946}">
      <dgm:prSet/>
      <dgm:spPr/>
      <dgm:t>
        <a:bodyPr/>
        <a:lstStyle/>
        <a:p>
          <a:endParaRPr lang="en-US"/>
        </a:p>
      </dgm:t>
    </dgm:pt>
    <dgm:pt modelId="{B87EC06D-C9BF-43BA-A35D-BE10FA9FCE07}">
      <dgm:prSet/>
      <dgm:spPr/>
      <dgm:t>
        <a:bodyPr/>
        <a:lstStyle/>
        <a:p>
          <a:r>
            <a:rPr lang="pt-BR"/>
            <a:t>Análise fiscal 80% mais rápida com automação inteligente</a:t>
          </a:r>
          <a:endParaRPr lang="en-US"/>
        </a:p>
      </dgm:t>
    </dgm:pt>
    <dgm:pt modelId="{F24C4884-2B40-4660-96B4-FCE9D80A3BEC}" type="parTrans" cxnId="{A3073529-E79B-4CB2-ABF9-7B1C39E2B03B}">
      <dgm:prSet/>
      <dgm:spPr/>
      <dgm:t>
        <a:bodyPr/>
        <a:lstStyle/>
        <a:p>
          <a:endParaRPr lang="en-US"/>
        </a:p>
      </dgm:t>
    </dgm:pt>
    <dgm:pt modelId="{878B244C-EDB5-40B4-AB73-0D010552A6BA}" type="sibTrans" cxnId="{A3073529-E79B-4CB2-ABF9-7B1C39E2B03B}">
      <dgm:prSet/>
      <dgm:spPr/>
      <dgm:t>
        <a:bodyPr/>
        <a:lstStyle/>
        <a:p>
          <a:endParaRPr lang="en-US"/>
        </a:p>
      </dgm:t>
    </dgm:pt>
    <dgm:pt modelId="{948CAE72-4DC4-4B37-95AE-66C25D5967ED}">
      <dgm:prSet/>
      <dgm:spPr/>
      <dgm:t>
        <a:bodyPr/>
        <a:lstStyle/>
        <a:p>
          <a:r>
            <a:rPr lang="pt-BR" b="1"/>
            <a:t>Eliminação de Erros</a:t>
          </a:r>
          <a:endParaRPr lang="en-US"/>
        </a:p>
      </dgm:t>
    </dgm:pt>
    <dgm:pt modelId="{2226D039-22E2-4FD3-98C2-5D00CC7DD6C4}" type="parTrans" cxnId="{E419A30A-13E2-4A3F-AC4D-F41BB28ADA51}">
      <dgm:prSet/>
      <dgm:spPr/>
      <dgm:t>
        <a:bodyPr/>
        <a:lstStyle/>
        <a:p>
          <a:endParaRPr lang="en-US"/>
        </a:p>
      </dgm:t>
    </dgm:pt>
    <dgm:pt modelId="{AF467E7B-0A4D-4DCC-9281-C41DA1485BEB}" type="sibTrans" cxnId="{E419A30A-13E2-4A3F-AC4D-F41BB28ADA51}">
      <dgm:prSet/>
      <dgm:spPr/>
      <dgm:t>
        <a:bodyPr/>
        <a:lstStyle/>
        <a:p>
          <a:endParaRPr lang="en-US"/>
        </a:p>
      </dgm:t>
    </dgm:pt>
    <dgm:pt modelId="{604F8EE2-5996-4964-8B03-818952D0C1F2}">
      <dgm:prSet/>
      <dgm:spPr/>
      <dgm:t>
        <a:bodyPr/>
        <a:lstStyle/>
        <a:p>
          <a:r>
            <a:rPr lang="pt-BR"/>
            <a:t>Duplicidades e inconsistências totalmente eliminadas</a:t>
          </a:r>
          <a:endParaRPr lang="en-US"/>
        </a:p>
      </dgm:t>
    </dgm:pt>
    <dgm:pt modelId="{AC882B91-6C46-4A88-84FD-5A022A6B18EA}" type="parTrans" cxnId="{5BC09C41-D43C-48CC-AEB4-14EB0B9835E6}">
      <dgm:prSet/>
      <dgm:spPr/>
      <dgm:t>
        <a:bodyPr/>
        <a:lstStyle/>
        <a:p>
          <a:endParaRPr lang="en-US"/>
        </a:p>
      </dgm:t>
    </dgm:pt>
    <dgm:pt modelId="{C9834C4E-B373-4CE5-BFED-6AA637C822A3}" type="sibTrans" cxnId="{5BC09C41-D43C-48CC-AEB4-14EB0B9835E6}">
      <dgm:prSet/>
      <dgm:spPr/>
      <dgm:t>
        <a:bodyPr/>
        <a:lstStyle/>
        <a:p>
          <a:endParaRPr lang="en-US"/>
        </a:p>
      </dgm:t>
    </dgm:pt>
    <dgm:pt modelId="{12C93DEF-8FAA-4E46-ACF8-4248B540C6E6}">
      <dgm:prSet/>
      <dgm:spPr/>
      <dgm:t>
        <a:bodyPr/>
        <a:lstStyle/>
        <a:p>
          <a:r>
            <a:rPr lang="pt-BR" b="1"/>
            <a:t>Dashboards Dinâmicos</a:t>
          </a:r>
          <a:endParaRPr lang="en-US"/>
        </a:p>
      </dgm:t>
    </dgm:pt>
    <dgm:pt modelId="{90C9D22D-D2D6-48F2-AF80-BDCB47E78238}" type="parTrans" cxnId="{66599F9B-520F-4081-9570-FDF4D9E5DA8E}">
      <dgm:prSet/>
      <dgm:spPr/>
      <dgm:t>
        <a:bodyPr/>
        <a:lstStyle/>
        <a:p>
          <a:endParaRPr lang="en-US"/>
        </a:p>
      </dgm:t>
    </dgm:pt>
    <dgm:pt modelId="{D90B24C6-09E6-46CD-A8C0-41C4EBA454C1}" type="sibTrans" cxnId="{66599F9B-520F-4081-9570-FDF4D9E5DA8E}">
      <dgm:prSet/>
      <dgm:spPr/>
      <dgm:t>
        <a:bodyPr/>
        <a:lstStyle/>
        <a:p>
          <a:endParaRPr lang="en-US"/>
        </a:p>
      </dgm:t>
    </dgm:pt>
    <dgm:pt modelId="{91E25332-6B6B-4D36-8978-25874807C4AA}">
      <dgm:prSet/>
      <dgm:spPr/>
      <dgm:t>
        <a:bodyPr/>
        <a:lstStyle/>
        <a:p>
          <a:r>
            <a:rPr lang="pt-BR"/>
            <a:t>Geração automática de análises em tempo real</a:t>
          </a:r>
          <a:endParaRPr lang="en-US"/>
        </a:p>
      </dgm:t>
    </dgm:pt>
    <dgm:pt modelId="{B1619BEF-8DB0-4923-B1A1-B4850BD2CC49}" type="parTrans" cxnId="{12B9569D-2F10-4532-B2E8-4FFE3E651934}">
      <dgm:prSet/>
      <dgm:spPr/>
      <dgm:t>
        <a:bodyPr/>
        <a:lstStyle/>
        <a:p>
          <a:endParaRPr lang="en-US"/>
        </a:p>
      </dgm:t>
    </dgm:pt>
    <dgm:pt modelId="{81E7F229-2B8D-4D15-A526-D8F9CD3BF019}" type="sibTrans" cxnId="{12B9569D-2F10-4532-B2E8-4FFE3E651934}">
      <dgm:prSet/>
      <dgm:spPr/>
      <dgm:t>
        <a:bodyPr/>
        <a:lstStyle/>
        <a:p>
          <a:endParaRPr lang="en-US"/>
        </a:p>
      </dgm:t>
    </dgm:pt>
    <dgm:pt modelId="{F4358524-8B0F-4C58-8CDF-F3362D63BF84}" type="pres">
      <dgm:prSet presAssocID="{B8227AFD-DDEB-4BCB-A811-EB9680A7BE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80E0D8E-7756-4FD8-876E-29A3C2EC27D9}" type="pres">
      <dgm:prSet presAssocID="{BC3777AB-165E-4C40-B9E0-AF17A2F2BD5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5DEF58-13ED-4F57-8101-4D9400EC54F6}" type="pres">
      <dgm:prSet presAssocID="{B68763FF-817A-4F3E-AFFA-9BBD79803C52}" presName="sibTrans" presStyleCnt="0"/>
      <dgm:spPr/>
    </dgm:pt>
    <dgm:pt modelId="{D9A1E827-1142-4F7B-868E-CE1C60AD01E1}" type="pres">
      <dgm:prSet presAssocID="{B87EC06D-C9BF-43BA-A35D-BE10FA9FCE0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E6F0CE-6233-4CC6-A772-FF7A853D1C65}" type="pres">
      <dgm:prSet presAssocID="{878B244C-EDB5-40B4-AB73-0D010552A6BA}" presName="sibTrans" presStyleCnt="0"/>
      <dgm:spPr/>
    </dgm:pt>
    <dgm:pt modelId="{E54D86E1-9D2B-494E-BCC8-BF49BA4F0D62}" type="pres">
      <dgm:prSet presAssocID="{948CAE72-4DC4-4B37-95AE-66C25D5967E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84CF059-8060-404E-83EA-822D7056FCCD}" type="pres">
      <dgm:prSet presAssocID="{AF467E7B-0A4D-4DCC-9281-C41DA1485BEB}" presName="sibTrans" presStyleCnt="0"/>
      <dgm:spPr/>
    </dgm:pt>
    <dgm:pt modelId="{04EDF8C9-C51B-45EA-B255-2F23A1D33AA2}" type="pres">
      <dgm:prSet presAssocID="{604F8EE2-5996-4964-8B03-818952D0C1F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C48648F-66DB-4C4F-85BD-66FD011921AB}" type="pres">
      <dgm:prSet presAssocID="{C9834C4E-B373-4CE5-BFED-6AA637C822A3}" presName="sibTrans" presStyleCnt="0"/>
      <dgm:spPr/>
    </dgm:pt>
    <dgm:pt modelId="{2A9D0C0B-C254-4C8E-973B-3E81E8F1574B}" type="pres">
      <dgm:prSet presAssocID="{12C93DEF-8FAA-4E46-ACF8-4248B540C6E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699B58B-DE90-498A-AF85-E51F8FD9D60E}" type="pres">
      <dgm:prSet presAssocID="{D90B24C6-09E6-46CD-A8C0-41C4EBA454C1}" presName="sibTrans" presStyleCnt="0"/>
      <dgm:spPr/>
    </dgm:pt>
    <dgm:pt modelId="{864B2A00-12A5-4E98-8EE8-8426A4EA8AD8}" type="pres">
      <dgm:prSet presAssocID="{91E25332-6B6B-4D36-8978-25874807C4A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945F396-89DA-4F65-B21B-69AE6D4D0315}" type="presOf" srcId="{604F8EE2-5996-4964-8B03-818952D0C1F2}" destId="{04EDF8C9-C51B-45EA-B255-2F23A1D33AA2}" srcOrd="0" destOrd="0" presId="urn:microsoft.com/office/officeart/2005/8/layout/default"/>
    <dgm:cxn modelId="{5BC09C41-D43C-48CC-AEB4-14EB0B9835E6}" srcId="{B8227AFD-DDEB-4BCB-A811-EB9680A7BE13}" destId="{604F8EE2-5996-4964-8B03-818952D0C1F2}" srcOrd="3" destOrd="0" parTransId="{AC882B91-6C46-4A88-84FD-5A022A6B18EA}" sibTransId="{C9834C4E-B373-4CE5-BFED-6AA637C822A3}"/>
    <dgm:cxn modelId="{64FED7E5-40F7-42D3-9C34-C73127789A31}" type="presOf" srcId="{BC3777AB-165E-4C40-B9E0-AF17A2F2BD55}" destId="{280E0D8E-7756-4FD8-876E-29A3C2EC27D9}" srcOrd="0" destOrd="0" presId="urn:microsoft.com/office/officeart/2005/8/layout/default"/>
    <dgm:cxn modelId="{6BA51807-EEC7-4875-8602-FAEB93EFD3A6}" type="presOf" srcId="{B8227AFD-DDEB-4BCB-A811-EB9680A7BE13}" destId="{F4358524-8B0F-4C58-8CDF-F3362D63BF84}" srcOrd="0" destOrd="0" presId="urn:microsoft.com/office/officeart/2005/8/layout/default"/>
    <dgm:cxn modelId="{66599F9B-520F-4081-9570-FDF4D9E5DA8E}" srcId="{B8227AFD-DDEB-4BCB-A811-EB9680A7BE13}" destId="{12C93DEF-8FAA-4E46-ACF8-4248B540C6E6}" srcOrd="4" destOrd="0" parTransId="{90C9D22D-D2D6-48F2-AF80-BDCB47E78238}" sibTransId="{D90B24C6-09E6-46CD-A8C0-41C4EBA454C1}"/>
    <dgm:cxn modelId="{12B9569D-2F10-4532-B2E8-4FFE3E651934}" srcId="{B8227AFD-DDEB-4BCB-A811-EB9680A7BE13}" destId="{91E25332-6B6B-4D36-8978-25874807C4AA}" srcOrd="5" destOrd="0" parTransId="{B1619BEF-8DB0-4923-B1A1-B4850BD2CC49}" sibTransId="{81E7F229-2B8D-4D15-A526-D8F9CD3BF019}"/>
    <dgm:cxn modelId="{E419A30A-13E2-4A3F-AC4D-F41BB28ADA51}" srcId="{B8227AFD-DDEB-4BCB-A811-EB9680A7BE13}" destId="{948CAE72-4DC4-4B37-95AE-66C25D5967ED}" srcOrd="2" destOrd="0" parTransId="{2226D039-22E2-4FD3-98C2-5D00CC7DD6C4}" sibTransId="{AF467E7B-0A4D-4DCC-9281-C41DA1485BEB}"/>
    <dgm:cxn modelId="{F7CF0AF9-B7E2-486C-A1B3-1B49CB80D628}" type="presOf" srcId="{948CAE72-4DC4-4B37-95AE-66C25D5967ED}" destId="{E54D86E1-9D2B-494E-BCC8-BF49BA4F0D62}" srcOrd="0" destOrd="0" presId="urn:microsoft.com/office/officeart/2005/8/layout/default"/>
    <dgm:cxn modelId="{6865717B-DEA6-42AB-AA55-90065BEA4946}" srcId="{B8227AFD-DDEB-4BCB-A811-EB9680A7BE13}" destId="{BC3777AB-165E-4C40-B9E0-AF17A2F2BD55}" srcOrd="0" destOrd="0" parTransId="{AC615F32-063F-4C35-A1F6-7685BF428D6C}" sibTransId="{B68763FF-817A-4F3E-AFFA-9BBD79803C52}"/>
    <dgm:cxn modelId="{A3073529-E79B-4CB2-ABF9-7B1C39E2B03B}" srcId="{B8227AFD-DDEB-4BCB-A811-EB9680A7BE13}" destId="{B87EC06D-C9BF-43BA-A35D-BE10FA9FCE07}" srcOrd="1" destOrd="0" parTransId="{F24C4884-2B40-4660-96B4-FCE9D80A3BEC}" sibTransId="{878B244C-EDB5-40B4-AB73-0D010552A6BA}"/>
    <dgm:cxn modelId="{659A5B6E-D43A-4783-BFE9-73321A4B9E35}" type="presOf" srcId="{12C93DEF-8FAA-4E46-ACF8-4248B540C6E6}" destId="{2A9D0C0B-C254-4C8E-973B-3E81E8F1574B}" srcOrd="0" destOrd="0" presId="urn:microsoft.com/office/officeart/2005/8/layout/default"/>
    <dgm:cxn modelId="{B6AD946D-4FEA-4FFE-98AE-130020F639F4}" type="presOf" srcId="{B87EC06D-C9BF-43BA-A35D-BE10FA9FCE07}" destId="{D9A1E827-1142-4F7B-868E-CE1C60AD01E1}" srcOrd="0" destOrd="0" presId="urn:microsoft.com/office/officeart/2005/8/layout/default"/>
    <dgm:cxn modelId="{125C5DAF-FC15-4FE1-95C0-60BE62078618}" type="presOf" srcId="{91E25332-6B6B-4D36-8978-25874807C4AA}" destId="{864B2A00-12A5-4E98-8EE8-8426A4EA8AD8}" srcOrd="0" destOrd="0" presId="urn:microsoft.com/office/officeart/2005/8/layout/default"/>
    <dgm:cxn modelId="{3873E533-14A6-4716-9003-68BEFEB53E04}" type="presParOf" srcId="{F4358524-8B0F-4C58-8CDF-F3362D63BF84}" destId="{280E0D8E-7756-4FD8-876E-29A3C2EC27D9}" srcOrd="0" destOrd="0" presId="urn:microsoft.com/office/officeart/2005/8/layout/default"/>
    <dgm:cxn modelId="{4E4D8FB8-4D3E-4A1E-9DBB-F12450B0CADD}" type="presParOf" srcId="{F4358524-8B0F-4C58-8CDF-F3362D63BF84}" destId="{BA5DEF58-13ED-4F57-8101-4D9400EC54F6}" srcOrd="1" destOrd="0" presId="urn:microsoft.com/office/officeart/2005/8/layout/default"/>
    <dgm:cxn modelId="{F65CB240-96F5-4F66-BC4F-09CF490FD9E9}" type="presParOf" srcId="{F4358524-8B0F-4C58-8CDF-F3362D63BF84}" destId="{D9A1E827-1142-4F7B-868E-CE1C60AD01E1}" srcOrd="2" destOrd="0" presId="urn:microsoft.com/office/officeart/2005/8/layout/default"/>
    <dgm:cxn modelId="{6C478CFF-54AF-4CC9-92AC-EC9886A3A9D2}" type="presParOf" srcId="{F4358524-8B0F-4C58-8CDF-F3362D63BF84}" destId="{CAE6F0CE-6233-4CC6-A772-FF7A853D1C65}" srcOrd="3" destOrd="0" presId="urn:microsoft.com/office/officeart/2005/8/layout/default"/>
    <dgm:cxn modelId="{AEF2BEE4-0565-43C7-B049-962A958FAFFA}" type="presParOf" srcId="{F4358524-8B0F-4C58-8CDF-F3362D63BF84}" destId="{E54D86E1-9D2B-494E-BCC8-BF49BA4F0D62}" srcOrd="4" destOrd="0" presId="urn:microsoft.com/office/officeart/2005/8/layout/default"/>
    <dgm:cxn modelId="{E1DB5146-C5F1-4440-A4B1-3A29C27CA20B}" type="presParOf" srcId="{F4358524-8B0F-4C58-8CDF-F3362D63BF84}" destId="{F84CF059-8060-404E-83EA-822D7056FCCD}" srcOrd="5" destOrd="0" presId="urn:microsoft.com/office/officeart/2005/8/layout/default"/>
    <dgm:cxn modelId="{BA29F69C-0CB8-465B-B332-854669C61974}" type="presParOf" srcId="{F4358524-8B0F-4C58-8CDF-F3362D63BF84}" destId="{04EDF8C9-C51B-45EA-B255-2F23A1D33AA2}" srcOrd="6" destOrd="0" presId="urn:microsoft.com/office/officeart/2005/8/layout/default"/>
    <dgm:cxn modelId="{C1D648D9-5425-47D1-8E8C-A7E2D84E6AA2}" type="presParOf" srcId="{F4358524-8B0F-4C58-8CDF-F3362D63BF84}" destId="{AC48648F-66DB-4C4F-85BD-66FD011921AB}" srcOrd="7" destOrd="0" presId="urn:microsoft.com/office/officeart/2005/8/layout/default"/>
    <dgm:cxn modelId="{D093F89F-CC34-472A-AC02-6AA75636B94C}" type="presParOf" srcId="{F4358524-8B0F-4C58-8CDF-F3362D63BF84}" destId="{2A9D0C0B-C254-4C8E-973B-3E81E8F1574B}" srcOrd="8" destOrd="0" presId="urn:microsoft.com/office/officeart/2005/8/layout/default"/>
    <dgm:cxn modelId="{4EDEAEC9-FC7A-49EA-A21A-6BC3896212A0}" type="presParOf" srcId="{F4358524-8B0F-4C58-8CDF-F3362D63BF84}" destId="{4699B58B-DE90-498A-AF85-E51F8FD9D60E}" srcOrd="9" destOrd="0" presId="urn:microsoft.com/office/officeart/2005/8/layout/default"/>
    <dgm:cxn modelId="{0FDE0BC6-93EB-4777-9518-B2DCCB50B874}" type="presParOf" srcId="{F4358524-8B0F-4C58-8CDF-F3362D63BF84}" destId="{864B2A00-12A5-4E98-8EE8-8426A4EA8AD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66A1B-4F4F-47F6-A656-D5CE03216BC1}">
      <dsp:nvSpPr>
        <dsp:cNvPr id="0" name=""/>
        <dsp:cNvSpPr/>
      </dsp:nvSpPr>
      <dsp:spPr>
        <a:xfrm>
          <a:off x="0" y="88720"/>
          <a:ext cx="10515600" cy="100243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b="1" kern="1200"/>
            <a:t>Complexidade Fiscal</a:t>
          </a:r>
          <a:endParaRPr lang="en-US" sz="1900" kern="1200"/>
        </a:p>
      </dsp:txBody>
      <dsp:txXfrm>
        <a:off x="48935" y="137655"/>
        <a:ext cx="10417730" cy="904564"/>
      </dsp:txXfrm>
    </dsp:sp>
    <dsp:sp modelId="{77EBE9B2-8166-4434-A4A4-9A9D994F3458}">
      <dsp:nvSpPr>
        <dsp:cNvPr id="0" name=""/>
        <dsp:cNvSpPr/>
      </dsp:nvSpPr>
      <dsp:spPr>
        <a:xfrm>
          <a:off x="0" y="1145874"/>
          <a:ext cx="10515600" cy="1002434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/>
            <a:t>Micro e pequenas empresas enfrentam dificuldades para interpretar dados fiscais de forma ágil e estratégica, lidando com lógicas tributárias complexas de ICMS, IPI e PIS/COFINS.</a:t>
          </a:r>
          <a:endParaRPr lang="en-US" sz="1900" kern="1200"/>
        </a:p>
      </dsp:txBody>
      <dsp:txXfrm>
        <a:off x="48935" y="1194809"/>
        <a:ext cx="10417730" cy="904564"/>
      </dsp:txXfrm>
    </dsp:sp>
    <dsp:sp modelId="{A25C870C-DF33-4BD7-B2E8-AC8DF19BE4D6}">
      <dsp:nvSpPr>
        <dsp:cNvPr id="0" name=""/>
        <dsp:cNvSpPr/>
      </dsp:nvSpPr>
      <dsp:spPr>
        <a:xfrm>
          <a:off x="0" y="2203029"/>
          <a:ext cx="10515600" cy="1002434"/>
        </a:xfrm>
        <a:prstGeom prst="roundRect">
          <a:avLst/>
        </a:prstGeom>
        <a:gradFill rotWithShape="0">
          <a:gsLst>
            <a:gs pos="0">
              <a:schemeClr val="accent2">
                <a:hueOff val="4295742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2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2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b="1" kern="1200"/>
            <a:t>Nossa Solução</a:t>
          </a:r>
          <a:endParaRPr lang="en-US" sz="1900" kern="1200"/>
        </a:p>
      </dsp:txBody>
      <dsp:txXfrm>
        <a:off x="48935" y="2251964"/>
        <a:ext cx="10417730" cy="904564"/>
      </dsp:txXfrm>
    </dsp:sp>
    <dsp:sp modelId="{8954974B-29BE-447D-BCC7-82126B48A328}">
      <dsp:nvSpPr>
        <dsp:cNvPr id="0" name=""/>
        <dsp:cNvSpPr/>
      </dsp:nvSpPr>
      <dsp:spPr>
        <a:xfrm>
          <a:off x="0" y="3260183"/>
          <a:ext cx="10515600" cy="1002434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/>
            <a:t>Sistema automatizado que transforma o ambiente contábil em uma experiência acessível, rápida e confiável através de IA e análises inteligentes.</a:t>
          </a:r>
          <a:endParaRPr lang="en-US" sz="1900" kern="1200"/>
        </a:p>
      </dsp:txBody>
      <dsp:txXfrm>
        <a:off x="48935" y="3309118"/>
        <a:ext cx="10417730" cy="90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CC62-018A-4B07-8FD4-360580A669FC}">
      <dsp:nvSpPr>
        <dsp:cNvPr id="0" name=""/>
        <dsp:cNvSpPr/>
      </dsp:nvSpPr>
      <dsp:spPr>
        <a:xfrm>
          <a:off x="0" y="110780"/>
          <a:ext cx="5393361" cy="7913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b="1" kern="1200"/>
            <a:t>Detecção Automática</a:t>
          </a:r>
          <a:endParaRPr lang="en-US" sz="1500" kern="1200"/>
        </a:p>
      </dsp:txBody>
      <dsp:txXfrm>
        <a:off x="38633" y="149413"/>
        <a:ext cx="5316095" cy="714129"/>
      </dsp:txXfrm>
    </dsp:sp>
    <dsp:sp modelId="{58106CE0-6B5E-426F-91C7-F9F20374FE0F}">
      <dsp:nvSpPr>
        <dsp:cNvPr id="0" name=""/>
        <dsp:cNvSpPr/>
      </dsp:nvSpPr>
      <dsp:spPr>
        <a:xfrm>
          <a:off x="0" y="945376"/>
          <a:ext cx="5393361" cy="791395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/>
            <a:t>Análises estatísticas identificam desvios nos valores de notas e inconsistências entre cabeçalhos e itens.</a:t>
          </a:r>
          <a:endParaRPr lang="en-US" sz="1500" kern="1200"/>
        </a:p>
      </dsp:txBody>
      <dsp:txXfrm>
        <a:off x="38633" y="984009"/>
        <a:ext cx="5316095" cy="714129"/>
      </dsp:txXfrm>
    </dsp:sp>
    <dsp:sp modelId="{2F49F90E-786E-4263-8BFF-C95F63EB4DDB}">
      <dsp:nvSpPr>
        <dsp:cNvPr id="0" name=""/>
        <dsp:cNvSpPr/>
      </dsp:nvSpPr>
      <dsp:spPr>
        <a:xfrm>
          <a:off x="0" y="1779971"/>
          <a:ext cx="5393361" cy="791395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/>
            <a:t>Outliers acima de três desvios-padrão</a:t>
          </a:r>
          <a:endParaRPr lang="en-US" sz="1500" kern="1200"/>
        </a:p>
      </dsp:txBody>
      <dsp:txXfrm>
        <a:off x="38633" y="1818604"/>
        <a:ext cx="5316095" cy="714129"/>
      </dsp:txXfrm>
    </dsp:sp>
    <dsp:sp modelId="{5D38C374-B0F5-49DE-81AC-FBBAA73C4FDF}">
      <dsp:nvSpPr>
        <dsp:cNvPr id="0" name=""/>
        <dsp:cNvSpPr/>
      </dsp:nvSpPr>
      <dsp:spPr>
        <a:xfrm>
          <a:off x="0" y="2614566"/>
          <a:ext cx="5393361" cy="791395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/>
            <a:t>Comparação de valores tributados por UF</a:t>
          </a:r>
          <a:endParaRPr lang="en-US" sz="1500" kern="1200"/>
        </a:p>
      </dsp:txBody>
      <dsp:txXfrm>
        <a:off x="38633" y="2653199"/>
        <a:ext cx="5316095" cy="714129"/>
      </dsp:txXfrm>
    </dsp:sp>
    <dsp:sp modelId="{9484B10D-96CE-459F-AD2F-1A522F506FA9}">
      <dsp:nvSpPr>
        <dsp:cNvPr id="0" name=""/>
        <dsp:cNvSpPr/>
      </dsp:nvSpPr>
      <dsp:spPr>
        <a:xfrm>
          <a:off x="0" y="3449161"/>
          <a:ext cx="5393361" cy="791395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/>
            <a:t>Cálculo dinâmico baseado em alíquotas oficiais</a:t>
          </a:r>
          <a:endParaRPr lang="en-US" sz="1500" kern="1200"/>
        </a:p>
      </dsp:txBody>
      <dsp:txXfrm>
        <a:off x="38633" y="3487794"/>
        <a:ext cx="5316095" cy="7141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E0D8E-7756-4FD8-876E-29A3C2EC27D9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b="1" kern="1200"/>
            <a:t>Redução no Tempo</a:t>
          </a:r>
          <a:endParaRPr lang="en-US" sz="2600" kern="1200"/>
        </a:p>
      </dsp:txBody>
      <dsp:txXfrm>
        <a:off x="307345" y="1546"/>
        <a:ext cx="3222855" cy="1933713"/>
      </dsp:txXfrm>
    </dsp:sp>
    <dsp:sp modelId="{D9A1E827-1142-4F7B-868E-CE1C60AD01E1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/>
            <a:t>Análise fiscal 80% mais rápida com automação inteligente</a:t>
          </a:r>
          <a:endParaRPr lang="en-US" sz="2600" kern="1200"/>
        </a:p>
      </dsp:txBody>
      <dsp:txXfrm>
        <a:off x="3852486" y="1546"/>
        <a:ext cx="3222855" cy="1933713"/>
      </dsp:txXfrm>
    </dsp:sp>
    <dsp:sp modelId="{E54D86E1-9D2B-494E-BCC8-BF49BA4F0D62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b="1" kern="1200"/>
            <a:t>Eliminação de Erros</a:t>
          </a:r>
          <a:endParaRPr lang="en-US" sz="2600" kern="1200"/>
        </a:p>
      </dsp:txBody>
      <dsp:txXfrm>
        <a:off x="7397627" y="1546"/>
        <a:ext cx="3222855" cy="1933713"/>
      </dsp:txXfrm>
    </dsp:sp>
    <dsp:sp modelId="{04EDF8C9-C51B-45EA-B255-2F23A1D33AA2}">
      <dsp:nvSpPr>
        <dsp:cNvPr id="0" name=""/>
        <dsp:cNvSpPr/>
      </dsp:nvSpPr>
      <dsp:spPr>
        <a:xfrm>
          <a:off x="307345" y="2257545"/>
          <a:ext cx="3222855" cy="19337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/>
            <a:t>Duplicidades e inconsistências totalmente eliminadas</a:t>
          </a:r>
          <a:endParaRPr lang="en-US" sz="2600" kern="1200"/>
        </a:p>
      </dsp:txBody>
      <dsp:txXfrm>
        <a:off x="307345" y="2257545"/>
        <a:ext cx="3222855" cy="1933713"/>
      </dsp:txXfrm>
    </dsp:sp>
    <dsp:sp modelId="{2A9D0C0B-C254-4C8E-973B-3E81E8F1574B}">
      <dsp:nvSpPr>
        <dsp:cNvPr id="0" name=""/>
        <dsp:cNvSpPr/>
      </dsp:nvSpPr>
      <dsp:spPr>
        <a:xfrm>
          <a:off x="3852486" y="2257545"/>
          <a:ext cx="3222855" cy="193371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b="1" kern="1200"/>
            <a:t>Dashboards Dinâmicos</a:t>
          </a:r>
          <a:endParaRPr lang="en-US" sz="2600" kern="1200"/>
        </a:p>
      </dsp:txBody>
      <dsp:txXfrm>
        <a:off x="3852486" y="2257545"/>
        <a:ext cx="3222855" cy="1933713"/>
      </dsp:txXfrm>
    </dsp:sp>
    <dsp:sp modelId="{864B2A00-12A5-4E98-8EE8-8426A4EA8AD8}">
      <dsp:nvSpPr>
        <dsp:cNvPr id="0" name=""/>
        <dsp:cNvSpPr/>
      </dsp:nvSpPr>
      <dsp:spPr>
        <a:xfrm>
          <a:off x="7397627" y="2257545"/>
          <a:ext cx="3222855" cy="1933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/>
            <a:t>Geração automática de análises em tempo real</a:t>
          </a:r>
          <a:endParaRPr lang="en-US" sz="2600" kern="1200"/>
        </a:p>
      </dsp:txBody>
      <dsp:txXfrm>
        <a:off x="7397627" y="2257545"/>
        <a:ext cx="3222855" cy="1933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29F25-A787-48CD-A97B-54A9F6B2148E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9DD04-596D-4C8B-A5C0-C239EF48C6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161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DD04-596D-4C8B-A5C0-C239EF48C6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1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5E3DB0F-517B-367B-0B71-3035E1F0A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918DD176-6408-9BDF-8576-2F8BF9A8C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31E1E0E-E34B-905C-BC6E-8DB751E04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78D8592-8380-5229-1D7B-9EE658D0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EF6F6F7-88C0-4A64-9A00-31CCD915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2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9040EB-A2DB-7487-8470-F6B9EFFA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450ADD9-7B36-0D96-DE87-175C1E4B4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6CDFD26-5959-520E-60BD-55464EA8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D9A692B-6727-983E-C87B-472E8559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C367BA52-61B4-42CD-6736-D3DFA783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26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8AA120C-D6F7-E53C-C19E-9AEDC05FAE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0C7CF244-2DBA-E7D7-23DF-7F55DC6C8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67541F0-C5F5-BD86-D85A-A6FF35B6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6DDDF69-8D0B-1FFE-6D81-B1A19F4B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FBE86DD-A367-3A04-B26D-5A49BC82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10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123EF94-DBC4-9209-38E9-6FFAA700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66FFCA4-481D-A6EA-C0AD-9FDD64BF9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578B755-D071-26C3-B998-A239D81C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7832B6A-96E6-17DB-D04D-21684389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DB3951D-9CF0-5FF3-95F7-5F0361D0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17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B40E9AB-70F6-1726-02E3-AFB78729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072DA86-61F3-CB75-7AD0-88D9E03E1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5C8FA03-014C-68EE-C3F5-0C0BEA71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EE2D63D-0F7D-3E52-2FC8-F0AE78F88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F86D333-11D6-1317-E80E-88D214A2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31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DE27ABD-D050-C2D1-7998-740919E2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E55A105-9FBE-9CC9-AD29-2A8CF78E1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0F6FD31F-FD2C-2ECF-4A3A-3AF4D7639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1D7CB5A8-7506-1A76-D0E7-9D5D68DD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47B43BA-7266-8F6F-6BEC-E7353370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3E957DD-8725-1863-5421-425DD96D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94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A0A192D-E529-B605-480B-BB4EA6DB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B965050-F488-B7F4-FF47-5044FB54C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F510A41-FE38-7640-CADF-6B2A5B0F5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E3BA3CD8-4083-D8D5-ADF2-96652A39C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73ED7F7A-FB6A-7AED-99D3-A23175A48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ED489849-7F40-090F-849B-66F77B4B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FD21F7E9-65A3-D2DE-2E94-42AE0F33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7153E32C-61CB-8A12-64B8-F75F3C65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81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36F240-C171-BB29-C314-385F8E80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8B754C52-F4FA-434B-BC58-45805501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F52E1CD2-4E5C-704E-6C3E-C0E7388C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E214D46-1678-79CF-7235-110317DF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50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4AB38056-D7FA-31DF-713E-AFAF4AD8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0F256094-C807-DB02-6019-7FC00DF2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A4F5DB28-9829-4F7B-034F-1D4B0728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84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2003C8A-4B06-78BE-9468-E832241B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3B5235D-717A-8444-14AE-6D3BA95D5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F000B7E0-29D9-20EC-8915-AEAF4ED98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C58A26C1-0AFB-71EF-1069-6D38B462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73C465E-4EF7-3047-F4E1-23211FBC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79F207A1-A9EF-60FC-381B-28FC2288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87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49025BD-B24E-D71C-E45B-A2B15905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FF3391B8-8EDA-39DE-1AA7-9CAD6EA95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9E1EF2B6-1469-28F2-1B92-BF2DC2BBF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D9543DEB-CC7E-6DA2-2FFF-987546A9D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C77B704-258A-30F8-CC38-F803BDCCD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5502ECD-25F3-C2E7-68B9-72077563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58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F222B1CB-92F6-09EB-7731-0CE211BE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FDD37DB-8655-2759-6B18-B54AAF30D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2BB1635-EC08-A91A-5341-4B581A3BD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307F7-7259-4843-ADF8-2ACF1DE79843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1C7947A-29A2-71DB-5F4A-AC1AC9BE1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109082D-658C-5645-4EFD-B7DEAB636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C6B056-952D-4E47-858A-E93E93C7B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57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870A1295-61BC-4214-AA3E-D39667302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BDC7D5-5223-1088-3615-F459798C4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pt-BR" sz="4000" dirty="0">
                <a:solidFill>
                  <a:schemeClr val="tx2"/>
                </a:solidFill>
              </a:rPr>
              <a:t>I2A2 - AGENTES AUTÔNOMOS – PROJETO FINAL </a:t>
            </a: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xmlns="" id="{A982771C-DC41-82E4-0DDF-7C1E19DC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79" b="24694"/>
          <a:stretch>
            <a:fillRect/>
          </a:stretch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0B139475-2B26-4CA9-9413-DE741E49F7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16C6BF63-6277-4C39-BE5D-3C341662CE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6EA3BAD9-C130-4A9C-9086-20D132A6CF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2587D38B-9E07-4A8B-B285-5FEBF6A60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5EF4DD4B-217B-4346-A2B8-4327936399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19D5D7F-749F-40FA-18E8-056456F4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pt-BR" sz="2000">
                <a:solidFill>
                  <a:schemeClr val="tx2"/>
                </a:solidFill>
              </a:rPr>
              <a:t>EQUIPE - ECOSMART</a:t>
            </a:r>
          </a:p>
        </p:txBody>
      </p:sp>
    </p:spTree>
    <p:extLst>
      <p:ext uri="{BB962C8B-B14F-4D97-AF65-F5344CB8AC3E}">
        <p14:creationId xmlns:p14="http://schemas.microsoft.com/office/powerpoint/2010/main" val="68559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8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EB3B313-2E26-EA29-877C-F9EA70F7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2800" b="1" dirty="0">
                <a:solidFill>
                  <a:srgbClr val="FFFFFF"/>
                </a:solidFill>
              </a:rPr>
              <a:t>Resultados </a:t>
            </a:r>
            <a:r>
              <a:rPr lang="pt-BR" sz="2800" b="1" dirty="0" smtClean="0">
                <a:solidFill>
                  <a:srgbClr val="FFFFFF"/>
                </a:solidFill>
              </a:rPr>
              <a:t>que </a:t>
            </a:r>
            <a:r>
              <a:rPr lang="pt-BR" sz="2800" b="1" dirty="0">
                <a:solidFill>
                  <a:srgbClr val="FFFFFF"/>
                </a:solidFill>
              </a:rPr>
              <a:t>podemos Alcançar</a:t>
            </a:r>
            <a:endParaRPr lang="pt-BR" sz="2800" dirty="0">
              <a:solidFill>
                <a:srgbClr val="FFFFFF"/>
              </a:solidFill>
            </a:endParaRPr>
          </a:p>
        </p:txBody>
      </p:sp>
      <p:graphicFrame>
        <p:nvGraphicFramePr>
          <p:cNvPr id="42" name="Espaço Reservado para Conteúdo 2">
            <a:extLst>
              <a:ext uri="{FF2B5EF4-FFF2-40B4-BE49-F238E27FC236}">
                <a16:creationId xmlns:a16="http://schemas.microsoft.com/office/drawing/2014/main" xmlns="" id="{2DAECA4F-36BD-8B21-F636-07773D399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65712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210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5C02F94-C87E-87AF-B79D-77263630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0">
            <a:extLst>
              <a:ext uri="{FF2B5EF4-FFF2-40B4-BE49-F238E27FC236}">
                <a16:creationId xmlns:a16="http://schemas.microsoft.com/office/drawing/2014/main" xmlns="" id="{6A84B152-3496-4C52-AF08-97AFFC09DD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Freeform: Shape 12">
            <a:extLst>
              <a:ext uri="{FF2B5EF4-FFF2-40B4-BE49-F238E27FC236}">
                <a16:creationId xmlns:a16="http://schemas.microsoft.com/office/drawing/2014/main" xmlns="" id="{6B2ADB95-0FA3-4BD7-A8AC-89D014A83E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xmlns="" id="{C924DBCE-E731-4B22-8181-A39C1D8627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16">
            <a:extLst>
              <a:ext uri="{FF2B5EF4-FFF2-40B4-BE49-F238E27FC236}">
                <a16:creationId xmlns:a16="http://schemas.microsoft.com/office/drawing/2014/main" xmlns="" id="{4CBF9756-6AC8-4C65-84DF-56FBFFA1D8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Espaço Reservado para Conteúdo 3" descr="Aplicativo, Ícone&#10;&#10;O conteúdo gerado por IA pode estar incorreto.">
            <a:extLst>
              <a:ext uri="{FF2B5EF4-FFF2-40B4-BE49-F238E27FC236}">
                <a16:creationId xmlns:a16="http://schemas.microsoft.com/office/drawing/2014/main" xmlns="" id="{0C372938-8010-1E9C-3F6E-BCAA9ED1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98" r="19452"/>
          <a:stretch>
            <a:fillRect/>
          </a:stretch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3" name="Freeform: Shape 18">
            <a:extLst>
              <a:ext uri="{FF2B5EF4-FFF2-40B4-BE49-F238E27FC236}">
                <a16:creationId xmlns:a16="http://schemas.microsoft.com/office/drawing/2014/main" xmlns="" id="{2D385988-EAAF-4C27-AF8A-2BFBECAF3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xmlns="" id="{43621FD4-D14D-45D5-9A57-9A2DE5EA59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22">
            <a:extLst>
              <a:ext uri="{FF2B5EF4-FFF2-40B4-BE49-F238E27FC236}">
                <a16:creationId xmlns:a16="http://schemas.microsoft.com/office/drawing/2014/main" xmlns="" id="{B621D332-7329-4994-8836-C429A51B7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: Shape 24">
            <a:extLst>
              <a:ext uri="{FF2B5EF4-FFF2-40B4-BE49-F238E27FC236}">
                <a16:creationId xmlns:a16="http://schemas.microsoft.com/office/drawing/2014/main" xmlns="" id="{2D20F754-35A9-4508-BE3C-C59996D143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7330B83-7D92-A989-DAB3-B3D783DAB12B}"/>
              </a:ext>
            </a:extLst>
          </p:cNvPr>
          <p:cNvSpPr txBox="1">
            <a:spLocks/>
          </p:cNvSpPr>
          <p:nvPr/>
        </p:nvSpPr>
        <p:spPr>
          <a:xfrm>
            <a:off x="1355786" y="494521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Equipe - </a:t>
            </a:r>
            <a:r>
              <a:rPr lang="pt-BR" b="1" dirty="0" err="1"/>
              <a:t>EcoSmart</a:t>
            </a:r>
            <a:endParaRPr lang="pt-BR" dirty="0" err="1"/>
          </a:p>
          <a:p>
            <a:endParaRPr lang="pt-BR" dirty="0"/>
          </a:p>
        </p:txBody>
      </p:sp>
      <p:pic>
        <p:nvPicPr>
          <p:cNvPr id="9" name="Espaço Reservado para Conteúdo 5" descr="Uma imagem contendo abajur, luz&#10;&#10;O conteúdo gerado por IA pode estar incorreto.">
            <a:extLst>
              <a:ext uri="{FF2B5EF4-FFF2-40B4-BE49-F238E27FC236}">
                <a16:creationId xmlns:a16="http://schemas.microsoft.com/office/drawing/2014/main" xmlns="" id="{3C630CA0-89E1-80B5-BEBB-338363B0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" y="11992"/>
            <a:ext cx="1023112" cy="1416757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4" name="Content Placeholder 69">
            <a:extLst>
              <a:ext uri="{FF2B5EF4-FFF2-40B4-BE49-F238E27FC236}">
                <a16:creationId xmlns:a16="http://schemas.microsoft.com/office/drawing/2014/main" xmlns="" id="{84D9B072-9882-CFD8-EAA1-36C3778D1E7D}"/>
              </a:ext>
            </a:extLst>
          </p:cNvPr>
          <p:cNvSpPr>
            <a:spLocks noGrp="1"/>
          </p:cNvSpPr>
          <p:nvPr/>
        </p:nvSpPr>
        <p:spPr>
          <a:xfrm>
            <a:off x="737558" y="2228191"/>
            <a:ext cx="2791060" cy="8145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latin typeface="Aptos Display"/>
              </a:rPr>
              <a:t>Obrigado!</a:t>
            </a:r>
          </a:p>
          <a:p>
            <a:pPr marL="0" indent="0">
              <a:buNone/>
            </a:pPr>
            <a:endParaRPr lang="pt-BR" sz="3600" b="1" dirty="0">
              <a:latin typeface="Aptos Display"/>
            </a:endParaRPr>
          </a:p>
          <a:p>
            <a:pPr marL="0" indent="0">
              <a:buNone/>
            </a:pPr>
            <a:endParaRPr lang="pt-BR" sz="3600" b="1" dirty="0">
              <a:latin typeface="Aptos Display"/>
            </a:endParaRPr>
          </a:p>
          <a:p>
            <a:pPr marL="0" indent="0">
              <a:buNone/>
            </a:pPr>
            <a:endParaRPr lang="pt-BR" sz="4400" b="1" dirty="0">
              <a:latin typeface="Aptos Display"/>
            </a:endParaRP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xmlns="" id="{43D46F21-D6AA-F0D9-4E39-01BF9B8543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303055"/>
              </p:ext>
            </p:extLst>
          </p:nvPr>
        </p:nvGraphicFramePr>
        <p:xfrm>
          <a:off x="191728" y="3167451"/>
          <a:ext cx="730208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040">
                  <a:extLst>
                    <a:ext uri="{9D8B030D-6E8A-4147-A177-3AD203B41FA5}">
                      <a16:colId xmlns:a16="http://schemas.microsoft.com/office/drawing/2014/main" xmlns="" val="2465060340"/>
                    </a:ext>
                  </a:extLst>
                </a:gridCol>
                <a:gridCol w="3651040">
                  <a:extLst>
                    <a:ext uri="{9D8B030D-6E8A-4147-A177-3AD203B41FA5}">
                      <a16:colId xmlns:a16="http://schemas.microsoft.com/office/drawing/2014/main" xmlns="" val="1010157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E-mail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522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Jair 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jjuniorlopes@gmail.com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264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Javan</a:t>
                      </a:r>
                      <a:r>
                        <a:rPr lang="pt-BR" dirty="0"/>
                        <a:t> Oliveira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javanoalmeida@gmail.com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221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Rogerio Texeira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rogerio.batista.texeira@gmail.com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05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Robson Santos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santos.robson@gmail.com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4687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33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 descr="Placa de propaganda&#10;&#10;O conteúdo gerado por IA pode estar incorreto.">
            <a:extLst>
              <a:ext uri="{FF2B5EF4-FFF2-40B4-BE49-F238E27FC236}">
                <a16:creationId xmlns:a16="http://schemas.microsoft.com/office/drawing/2014/main" xmlns="" id="{9CBCD597-1E9B-313A-B33B-13C4FA62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2798" b="1293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3BECF2-92DC-400E-5313-7A10F0FD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O Desafio</a:t>
            </a:r>
            <a:br>
              <a:rPr lang="pt-BR" b="1" dirty="0"/>
            </a:br>
            <a:endParaRPr lang="pt-BR" dirty="0"/>
          </a:p>
        </p:txBody>
      </p:sp>
      <p:graphicFrame>
        <p:nvGraphicFramePr>
          <p:cNvPr id="33" name="Espaço Reservado para Conteúdo 2">
            <a:extLst>
              <a:ext uri="{FF2B5EF4-FFF2-40B4-BE49-F238E27FC236}">
                <a16:creationId xmlns:a16="http://schemas.microsoft.com/office/drawing/2014/main" xmlns="" id="{3DF8BD1A-96B6-7270-18BF-E9BA57CE7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7537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850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xmlns="" id="{637B2035-1FCB-439A-B421-095E136C7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676D6CDF-C512-4739-B158-55EE955EFA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8C6ED25-FC77-15EF-7155-3BF9EB30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pt-BR" b="1"/>
              <a:t>Benefícios Principais</a:t>
            </a:r>
            <a:br>
              <a:rPr lang="pt-BR" b="1"/>
            </a:br>
            <a:endParaRPr lang="pt-BR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8BF0B04-7B27-CB8C-98DB-9389ECAD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812"/>
          <a:stretch>
            <a:fillRect/>
          </a:stretch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D6C1223-B3CD-D7B1-547F-431DEC07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174" y="383012"/>
            <a:ext cx="4555782" cy="5445076"/>
          </a:xfrm>
        </p:spPr>
        <p:txBody>
          <a:bodyPr anchor="t">
            <a:noAutofit/>
          </a:bodyPr>
          <a:lstStyle/>
          <a:p>
            <a:r>
              <a:rPr lang="pt-BR" b="1"/>
              <a:t>Decisões Rápidas</a:t>
            </a:r>
          </a:p>
          <a:p>
            <a:r>
              <a:rPr lang="pt-BR"/>
              <a:t>Insights automáticos e relatórios interpretados por IA para tomada de decisão ágil.</a:t>
            </a:r>
          </a:p>
          <a:p>
            <a:r>
              <a:rPr lang="pt-BR" b="1"/>
              <a:t>Simplicidade Fiscal</a:t>
            </a:r>
          </a:p>
          <a:p>
            <a:r>
              <a:rPr lang="pt-BR"/>
              <a:t>Abstração das complexas lógicas tributárias em interface intuitiva.</a:t>
            </a:r>
          </a:p>
          <a:p>
            <a:r>
              <a:rPr lang="pt-BR" b="1"/>
              <a:t>Análises Inteligentes</a:t>
            </a:r>
          </a:p>
          <a:p>
            <a:r>
              <a:rPr lang="pt-BR"/>
              <a:t>Dashboards dinâmicos que transformam dados brutos em conhecimento estratégico.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27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xmlns="" id="{F541DB91-0B10-46D9-B34B-7BFF96026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xmlns="" id="{9CF7FE1C-8BC5-4B0C-A2BC-93AB72C90F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1AB08A-8AC0-98DD-12F2-6547CED6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 fontScale="90000"/>
          </a:bodyPr>
          <a:lstStyle/>
          <a:p>
            <a:r>
              <a:rPr lang="pt-BR" b="1" dirty="0"/>
              <a:t>Arquitetura Tecnológica</a:t>
            </a:r>
            <a:br>
              <a:rPr lang="pt-BR" b="1" dirty="0"/>
            </a:br>
            <a:endParaRPr lang="pt-BR" dirty="0"/>
          </a:p>
        </p:txBody>
      </p:sp>
      <p:pic>
        <p:nvPicPr>
          <p:cNvPr id="4" name="Imagem 3" descr="Diagrama, Texto&#10;&#10;O conteúdo gerado por IA pode estar incorreto.">
            <a:extLst>
              <a:ext uri="{FF2B5EF4-FFF2-40B4-BE49-F238E27FC236}">
                <a16:creationId xmlns:a16="http://schemas.microsoft.com/office/drawing/2014/main" xmlns="" id="{88F43C9F-FFDE-8D4A-92CA-E9C89DC3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3069164"/>
            <a:ext cx="4309533" cy="287661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5F98586-BA25-AA81-72F0-877E13DEA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1710756"/>
            <a:ext cx="5827644" cy="4121149"/>
          </a:xfrm>
        </p:spPr>
        <p:txBody>
          <a:bodyPr anchor="t">
            <a:normAutofit fontScale="77500" lnSpcReduction="20000"/>
          </a:bodyPr>
          <a:lstStyle/>
          <a:p>
            <a:r>
              <a:rPr lang="pt-BR" sz="2400" b="1" dirty="0"/>
              <a:t>Modelo Central</a:t>
            </a:r>
          </a:p>
          <a:p>
            <a:r>
              <a:rPr lang="pt-BR" sz="2400" b="1" dirty="0"/>
              <a:t>Gemini 2.5 Flash</a:t>
            </a:r>
            <a:r>
              <a:rPr lang="pt-BR" sz="2400" dirty="0"/>
              <a:t> - Conversão de linguagem natural em consultas SQL otimizadas.</a:t>
            </a:r>
          </a:p>
          <a:p>
            <a:r>
              <a:rPr lang="pt-BR" sz="2400" b="1" dirty="0"/>
              <a:t>Orquestração</a:t>
            </a:r>
          </a:p>
          <a:p>
            <a:r>
              <a:rPr lang="pt-BR" sz="2400" b="1" err="1"/>
              <a:t>LangChain</a:t>
            </a:r>
            <a:r>
              <a:rPr lang="pt-BR" sz="2400" b="1" dirty="0"/>
              <a:t> SQL Agent</a:t>
            </a:r>
            <a:r>
              <a:rPr lang="pt-BR" sz="2400" dirty="0"/>
              <a:t> - Gerencia fluxo </a:t>
            </a:r>
            <a:r>
              <a:rPr lang="pt-BR" sz="2400" err="1"/>
              <a:t>Text</a:t>
            </a:r>
            <a:r>
              <a:rPr lang="pt-BR" sz="2400" dirty="0"/>
              <a:t>-</a:t>
            </a:r>
            <a:r>
              <a:rPr lang="pt-BR" sz="2400" err="1"/>
              <a:t>to</a:t>
            </a:r>
            <a:r>
              <a:rPr lang="pt-BR" sz="2400" dirty="0"/>
              <a:t>-SQL e interação com banco de dados.</a:t>
            </a:r>
          </a:p>
          <a:p>
            <a:r>
              <a:rPr lang="pt-BR" sz="2400" b="1" dirty="0"/>
              <a:t>Base de Dados</a:t>
            </a:r>
          </a:p>
          <a:p>
            <a:r>
              <a:rPr lang="pt-BR" sz="2400" b="1" dirty="0"/>
              <a:t>MySQL em Nuvem</a:t>
            </a:r>
            <a:r>
              <a:rPr lang="pt-BR" sz="2400" dirty="0"/>
              <a:t> - Armazena </a:t>
            </a:r>
            <a:r>
              <a:rPr lang="pt-BR" sz="2400" err="1"/>
              <a:t>NFE_Cabecalho</a:t>
            </a:r>
            <a:r>
              <a:rPr lang="pt-BR" sz="2400" dirty="0"/>
              <a:t>, </a:t>
            </a:r>
            <a:r>
              <a:rPr lang="pt-BR" sz="2400" err="1"/>
              <a:t>NFE_Itens</a:t>
            </a:r>
            <a:r>
              <a:rPr lang="pt-BR" sz="2400" dirty="0"/>
              <a:t> e tabelas fiscais.</a:t>
            </a:r>
          </a:p>
          <a:p>
            <a:r>
              <a:rPr lang="pt-BR" sz="2400" dirty="0"/>
              <a:t>Back-</a:t>
            </a:r>
            <a:r>
              <a:rPr lang="pt-BR" sz="2400" dirty="0" err="1"/>
              <a:t>end</a:t>
            </a:r>
            <a:r>
              <a:rPr lang="pt-BR" sz="2400" dirty="0"/>
              <a:t> em Python para processamento e cálculos fiscais. Front-</a:t>
            </a:r>
            <a:r>
              <a:rPr lang="pt-BR" sz="2400" dirty="0" err="1"/>
              <a:t>end</a:t>
            </a:r>
            <a:r>
              <a:rPr lang="pt-BR" sz="2400" dirty="0"/>
              <a:t> em </a:t>
            </a:r>
            <a:r>
              <a:rPr lang="pt-BR" sz="2400" dirty="0" err="1"/>
              <a:t>St</a:t>
            </a:r>
            <a:r>
              <a:rPr lang="pt-BR" sz="1900" dirty="0" err="1"/>
              <a:t>reamlit</a:t>
            </a:r>
            <a:r>
              <a:rPr lang="pt-BR" sz="1900" dirty="0"/>
              <a:t> para interface acessível e interativa.</a:t>
            </a:r>
          </a:p>
          <a:p>
            <a:pPr marL="0" indent="0">
              <a:buNone/>
            </a:pPr>
            <a:endParaRPr lang="pt-BR" sz="1900"/>
          </a:p>
        </p:txBody>
      </p:sp>
    </p:spTree>
    <p:extLst>
      <p:ext uri="{BB962C8B-B14F-4D97-AF65-F5344CB8AC3E}">
        <p14:creationId xmlns:p14="http://schemas.microsoft.com/office/powerpoint/2010/main" val="119598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1CD81A2A-6ED4-4EF4-A14C-912D31E14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C773FA-CE94-316B-7E54-E9D5A968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76" y="321993"/>
            <a:ext cx="5695285" cy="1383072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Demonstração - Módulos do Sistema</a:t>
            </a:r>
            <a:br>
              <a:rPr lang="pt-BR" b="1" dirty="0"/>
            </a:br>
            <a:endParaRPr lang="pt-BR" dirty="0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xmlns="" id="{1661932C-CA15-4E17-B115-FAE7CBEE47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673985C-F343-4257-984B-B1F1646E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75" y="1394304"/>
            <a:ext cx="5393361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 b="1"/>
              <a:t>Carga de NF-e (ETL)</a:t>
            </a:r>
          </a:p>
          <a:p>
            <a:r>
              <a:rPr lang="pt-BR" sz="2400" dirty="0"/>
              <a:t>Leitura, validação e carga de dados CSV/XML com </a:t>
            </a:r>
            <a:r>
              <a:rPr lang="pt-BR" sz="2400" dirty="0" err="1"/>
              <a:t>caching</a:t>
            </a:r>
            <a:r>
              <a:rPr lang="pt-BR" sz="2400" dirty="0"/>
              <a:t> automático e verificação de duplicidades.</a:t>
            </a:r>
          </a:p>
          <a:p>
            <a:r>
              <a:rPr lang="pt-BR" sz="2400" b="1"/>
              <a:t>Dashboard de Insights</a:t>
            </a:r>
          </a:p>
          <a:p>
            <a:r>
              <a:rPr lang="pt-BR" sz="2400"/>
              <a:t>KPIs, relatórios e gráficos interativos para gestão fiscal e financeira.</a:t>
            </a:r>
          </a:p>
          <a:p>
            <a:r>
              <a:rPr lang="pt-BR" sz="2400" b="1"/>
              <a:t>Agente de IA</a:t>
            </a:r>
          </a:p>
          <a:p>
            <a:r>
              <a:rPr lang="pt-BR" sz="2400"/>
              <a:t>Consultor fiscal que interpreta perguntas em linguagem natural.</a:t>
            </a:r>
          </a:p>
          <a:p>
            <a:r>
              <a:rPr lang="pt-BR" sz="2400" b="1"/>
              <a:t>Auditoria e Outliers</a:t>
            </a:r>
          </a:p>
          <a:p>
            <a:r>
              <a:rPr lang="pt-BR" sz="2400"/>
              <a:t>Análises estatísticas para identificar desvios e inconsistências.</a:t>
            </a:r>
          </a:p>
          <a:p>
            <a:endParaRPr lang="pt-BR" sz="2400"/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xmlns="" id="{8590ADD5-9383-4D3D-9047-3DA2593CCB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72BB8A2-E70E-6569-0B8D-B7DF2A69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147" y="1830709"/>
            <a:ext cx="4154862" cy="291203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0" name="Freeform: Shape 14">
            <a:extLst>
              <a:ext uri="{FF2B5EF4-FFF2-40B4-BE49-F238E27FC236}">
                <a16:creationId xmlns:a16="http://schemas.microsoft.com/office/drawing/2014/main" xmlns="" id="{DABE3E45-88CF-45D8-8D40-C773324D9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6">
            <a:extLst>
              <a:ext uri="{FF2B5EF4-FFF2-40B4-BE49-F238E27FC236}">
                <a16:creationId xmlns:a16="http://schemas.microsoft.com/office/drawing/2014/main" xmlns="" id="{49CD1692-827B-4C8D-B4A1-134FD04CF4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18">
            <a:extLst>
              <a:ext uri="{FF2B5EF4-FFF2-40B4-BE49-F238E27FC236}">
                <a16:creationId xmlns:a16="http://schemas.microsoft.com/office/drawing/2014/main" xmlns="" id="{B91ECDA9-56DC-4270-8F33-01C5637B8C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xmlns="" id="{75F47824-961D-465D-84F9-EAE11BC61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xmlns="" id="{FEC9DA3E-C1D7-472D-B7C0-F71AE41FBA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6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xmlns="" id="{6A84B152-3496-4C52-AF08-97AFFC09DD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BAE2C2F-CAA4-4C4A-8460-BCC7A0A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 fontScale="90000"/>
          </a:bodyPr>
          <a:lstStyle/>
          <a:p>
            <a:r>
              <a:rPr lang="pt-BR" sz="3700" b="1"/>
              <a:t>Análise de Faturamento</a:t>
            </a:r>
            <a:br>
              <a:rPr lang="pt-BR" sz="3700" b="1"/>
            </a:br>
            <a:endParaRPr lang="pt-BR" sz="3700"/>
          </a:p>
        </p:txBody>
      </p:sp>
      <p:sp>
        <p:nvSpPr>
          <p:cNvPr id="26" name="Freeform: Shape 10">
            <a:extLst>
              <a:ext uri="{FF2B5EF4-FFF2-40B4-BE49-F238E27FC236}">
                <a16:creationId xmlns:a16="http://schemas.microsoft.com/office/drawing/2014/main" xmlns="" id="{6B2ADB95-0FA3-4BD7-A8AC-89D014A83E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E54405F-31ED-5AE1-5095-6C9403EB7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fontScale="92500" lnSpcReduction="10000"/>
          </a:bodyPr>
          <a:lstStyle/>
          <a:p>
            <a:r>
              <a:rPr lang="pt-BR" sz="2400"/>
              <a:t>Identificação de padrões de sazonalidade e perfil das operações realizadas através de visualizações dinâmicas.</a:t>
            </a:r>
          </a:p>
          <a:p>
            <a:r>
              <a:rPr lang="pt-BR" sz="2400" b="1"/>
              <a:t>Evolução Mensal</a:t>
            </a:r>
          </a:p>
          <a:p>
            <a:r>
              <a:rPr lang="pt-BR" sz="2400"/>
              <a:t>Acompanhamento do faturamento bruto e distribuição de CFOP ao longo do tempo.</a:t>
            </a:r>
          </a:p>
          <a:p>
            <a:r>
              <a:rPr lang="pt-BR" sz="2400" b="1"/>
              <a:t>Top Performers</a:t>
            </a:r>
          </a:p>
          <a:p>
            <a:r>
              <a:rPr lang="pt-BR" sz="2400"/>
              <a:t>Análise dos 10 principais clientes e 5 produtos/serviços mais relevantes.</a:t>
            </a:r>
          </a:p>
          <a:p>
            <a:pPr marL="0" indent="0">
              <a:buNone/>
            </a:pPr>
            <a:endParaRPr lang="pt-BR" sz="2400"/>
          </a:p>
        </p:txBody>
      </p:sp>
      <p:sp>
        <p:nvSpPr>
          <p:cNvPr id="27" name="Oval 12">
            <a:extLst>
              <a:ext uri="{FF2B5EF4-FFF2-40B4-BE49-F238E27FC236}">
                <a16:creationId xmlns:a16="http://schemas.microsoft.com/office/drawing/2014/main" xmlns="" id="{C924DBCE-E731-4B22-8181-A39C1D8627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4">
            <a:extLst>
              <a:ext uri="{FF2B5EF4-FFF2-40B4-BE49-F238E27FC236}">
                <a16:creationId xmlns:a16="http://schemas.microsoft.com/office/drawing/2014/main" xmlns="" id="{4CBF9756-6AC8-4C65-84DF-56FBFFA1D8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6C5A653-B7AE-E015-C084-9BFE2045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91" r="15559"/>
          <a:stretch>
            <a:fillRect/>
          </a:stretch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9" name="Freeform: Shape 16">
            <a:extLst>
              <a:ext uri="{FF2B5EF4-FFF2-40B4-BE49-F238E27FC236}">
                <a16:creationId xmlns:a16="http://schemas.microsoft.com/office/drawing/2014/main" xmlns="" id="{2D385988-EAAF-4C27-AF8A-2BFBECAF3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xmlns="" id="{43621FD4-D14D-45D5-9A57-9A2DE5EA59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20">
            <a:extLst>
              <a:ext uri="{FF2B5EF4-FFF2-40B4-BE49-F238E27FC236}">
                <a16:creationId xmlns:a16="http://schemas.microsoft.com/office/drawing/2014/main" xmlns="" id="{B621D332-7329-4994-8836-C429A51B7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xmlns="" id="{2D20F754-35A9-4508-BE3C-C59996D143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CD81A2A-6ED4-4EF4-A14C-912D31E14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237634D-CD5C-2C37-F412-4180BC44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 fontScale="90000"/>
          </a:bodyPr>
          <a:lstStyle/>
          <a:p>
            <a:r>
              <a:rPr lang="pt-BR" sz="3700" b="1"/>
              <a:t>Consultor Fiscal com IA</a:t>
            </a:r>
            <a:br>
              <a:rPr lang="pt-BR" sz="3700" b="1"/>
            </a:br>
            <a:endParaRPr lang="pt-BR" sz="37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1661932C-CA15-4E17-B115-FAE7CBEE47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F7CBD00-CA49-1AE6-BF91-BB3C1AFA5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/>
              <a:t>"Qual o valor total das notas por mês e ano?"</a:t>
            </a:r>
          </a:p>
          <a:p>
            <a:r>
              <a:rPr lang="pt-BR" sz="2400"/>
              <a:t>O Agente LLM atua como consultor especializado, transformando perguntas em linguagem natural em consultas SQL precisas. Possui memória conversacional e formata resultados em texto ou tabelas estruturadas.</a:t>
            </a:r>
          </a:p>
          <a:p>
            <a:r>
              <a:rPr lang="pt-BR" sz="2400"/>
              <a:t>Interação natural e intuitiva que elimina a necessidade de conhecimento técnico em SQL.</a:t>
            </a:r>
          </a:p>
          <a:p>
            <a:endParaRPr lang="pt-BR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590ADD5-9383-4D3D-9047-3DA2593CCB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abela&#10;&#10;O conteúdo gerado por IA pode estar incorreto.">
            <a:extLst>
              <a:ext uri="{FF2B5EF4-FFF2-40B4-BE49-F238E27FC236}">
                <a16:creationId xmlns:a16="http://schemas.microsoft.com/office/drawing/2014/main" xmlns="" id="{7E43EEE3-3FEA-FC74-6F12-C0EBFC1D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184" y="1845085"/>
            <a:ext cx="3781051" cy="25238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DABE3E45-88CF-45D8-8D40-C773324D9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49CD1692-827B-4C8D-B4A1-134FD04CF4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B91ECDA9-56DC-4270-8F33-01C5637B8C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75F47824-961D-465D-84F9-EAE11BC61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EC9DA3E-C1D7-472D-B7C0-F71AE41FBA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A84B152-3496-4C52-AF08-97AFFC09DD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BA8069-A8AB-F80A-024F-57C6BEB7C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Auditoria Inteligente</a:t>
            </a:r>
            <a:br>
              <a:rPr lang="pt-BR" b="1" dirty="0"/>
            </a:br>
            <a:endParaRPr lang="pt-BR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6B2ADB95-0FA3-4BD7-A8AC-89D014A83E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924DBCE-E731-4B22-8181-A39C1D8627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4CBF9756-6AC8-4C65-84DF-56FBFFA1D8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9F7461E-AA50-2411-C8A1-482E5097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15" r="19992" b="12"/>
          <a:stretch>
            <a:fillRect/>
          </a:stretch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D385988-EAAF-4C27-AF8A-2BFBECAF3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3621FD4-D14D-45D5-9A57-9A2DE5EA59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B621D332-7329-4994-8836-C429A51B7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2D20F754-35A9-4508-BE3C-C59996D143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xmlns="" id="{055E6C13-BAB1-C599-B2FD-E63C1DB54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668074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273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CD81A2A-6ED4-4EF4-A14C-912D31E14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A49827-7D7E-5F35-DD6C-0168FCAD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 fontScale="90000"/>
          </a:bodyPr>
          <a:lstStyle/>
          <a:p>
            <a:r>
              <a:rPr lang="pt-BR" sz="4100" b="1"/>
              <a:t>Distribuição Geográfica</a:t>
            </a:r>
            <a:br>
              <a:rPr lang="pt-BR" sz="4100" b="1"/>
            </a:br>
            <a:endParaRPr lang="pt-BR" sz="41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1661932C-CA15-4E17-B115-FAE7CBEE47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50CBAB-2EF0-3A3C-864F-C69CF49C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400"/>
              <a:t>Análise completa dos fluxos de origem e destino das NF-e com mapa de calor e proporção de operações.</a:t>
            </a:r>
          </a:p>
          <a:p>
            <a:r>
              <a:rPr lang="pt-BR" sz="2400" b="1"/>
              <a:t>Operações Internas</a:t>
            </a:r>
          </a:p>
          <a:p>
            <a:r>
              <a:rPr lang="pt-BR" sz="2400"/>
              <a:t>Transações dentro do mesmo estado</a:t>
            </a:r>
          </a:p>
          <a:p>
            <a:r>
              <a:rPr lang="pt-BR" sz="2400" b="1"/>
              <a:t>Operações Interestaduais</a:t>
            </a:r>
          </a:p>
          <a:p>
            <a:r>
              <a:rPr lang="pt-BR" sz="2400"/>
              <a:t>Transações entre diferentes </a:t>
            </a:r>
            <a:r>
              <a:rPr lang="pt-BR" sz="2400" err="1"/>
              <a:t>UFs</a:t>
            </a:r>
            <a:endParaRPr lang="pt-BR" sz="2400"/>
          </a:p>
          <a:p>
            <a:r>
              <a:rPr lang="pt-BR" sz="2400"/>
              <a:t>Compreensão do alcance territorial e impactos fiscais de cada tipo de operação.</a:t>
            </a:r>
          </a:p>
          <a:p>
            <a:endParaRPr lang="pt-BR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590ADD5-9383-4D3D-9047-3DA2593CCB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Mapa&#10;&#10;O conteúdo gerado por IA pode estar incorreto.">
            <a:extLst>
              <a:ext uri="{FF2B5EF4-FFF2-40B4-BE49-F238E27FC236}">
                <a16:creationId xmlns:a16="http://schemas.microsoft.com/office/drawing/2014/main" xmlns="" id="{72BAFDDA-2F5F-814E-58F2-D5086EE2B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261" y="1845086"/>
            <a:ext cx="4313012" cy="307018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DABE3E45-88CF-45D8-8D40-C773324D9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49CD1692-827B-4C8D-B4A1-134FD04CF4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B91ECDA9-56DC-4270-8F33-01C5637B8C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75F47824-961D-465D-84F9-EAE11BC61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EC9DA3E-C1D7-472D-B7C0-F71AE41FBA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13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478</Words>
  <Application>Microsoft Office PowerPoint</Application>
  <PresentationFormat>Personalizar</PresentationFormat>
  <Paragraphs>75</Paragraphs>
  <Slides>12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Tema do Office</vt:lpstr>
      <vt:lpstr>I2A2 - AGENTES AUTÔNOMOS – PROJETO FINAL </vt:lpstr>
      <vt:lpstr>O Desafio </vt:lpstr>
      <vt:lpstr>Benefícios Principais </vt:lpstr>
      <vt:lpstr>Arquitetura Tecnológica </vt:lpstr>
      <vt:lpstr>Demonstração - Módulos do Sistema </vt:lpstr>
      <vt:lpstr>Análise de Faturamento </vt:lpstr>
      <vt:lpstr>Consultor Fiscal com IA </vt:lpstr>
      <vt:lpstr>Auditoria Inteligente </vt:lpstr>
      <vt:lpstr>Distribuição Geográfica </vt:lpstr>
      <vt:lpstr>Resultados que podemos Alcançar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I2A2 - AGENTES AUTÔNOMOS – PROJETO FINAL </dc:title>
  <dc:creator>Jair Costa Lopes Junior - GPT</dc:creator>
  <cp:lastModifiedBy>Jair</cp:lastModifiedBy>
  <cp:revision>151</cp:revision>
  <dcterms:created xsi:type="dcterms:W3CDTF">2025-10-23T14:46:35Z</dcterms:created>
  <dcterms:modified xsi:type="dcterms:W3CDTF">2025-10-26T21:08:53Z</dcterms:modified>
</cp:coreProperties>
</file>